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7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7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1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6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7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9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9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5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0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2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DBE5-8188-4A8D-9AA8-14D651F24E4A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7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4419601" y="1688626"/>
            <a:ext cx="3047999" cy="1818622"/>
          </a:xfrm>
          <a:prstGeom prst="ellipse">
            <a:avLst/>
          </a:pr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pPr algn="ctr" defTabSz="914608" eaLnBrk="0" hangingPunct="0"/>
            <a:r>
              <a:rPr lang="en-US" sz="1400" dirty="0" smtClean="0">
                <a:latin typeface="Times" charset="0"/>
              </a:rPr>
              <a:t>Contrasting graphs of bivariate sets of data that suggest linear relationships with those that do not suggest a linear relationship by</a:t>
            </a:r>
            <a:endParaRPr lang="en-US" sz="1400" dirty="0">
              <a:latin typeface="Times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445250" y="197505"/>
            <a:ext cx="3013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NAME</a:t>
            </a:r>
            <a:endParaRPr lang="en-US" altLang="en-US">
              <a:latin typeface="Arial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445250" y="350184"/>
            <a:ext cx="27892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DATE</a:t>
            </a:r>
            <a:endParaRPr lang="en-US" altLang="en-US">
              <a:latin typeface="Arial" charset="0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6807490" y="280148"/>
            <a:ext cx="1896341" cy="28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11489" y="210110"/>
            <a:ext cx="18947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The Unit Organizer </a:t>
            </a:r>
            <a:endParaRPr lang="en-US" altLang="en-US">
              <a:latin typeface="Arial" charset="0"/>
            </a:endParaRP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094307" y="315166"/>
            <a:ext cx="88485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BIGGER PICTURE</a:t>
            </a:r>
            <a:endParaRPr lang="en-US" altLang="en-US">
              <a:latin typeface="Arial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073727" y="843243"/>
            <a:ext cx="53540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LAST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1623580" y="843243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/Experience</a:t>
            </a:r>
            <a:endParaRPr lang="en-US" altLang="en-US">
              <a:latin typeface="Arial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7312603" y="830637"/>
            <a:ext cx="54181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NEXT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7874000" y="830637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/Experience</a:t>
            </a:r>
            <a:endParaRPr lang="en-US" altLang="en-US">
              <a:latin typeface="Arial" charset="0"/>
            </a:endParaRP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523876" y="1273270"/>
            <a:ext cx="8226136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512330" y="5101478"/>
            <a:ext cx="8226136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2723285" y="818030"/>
            <a:ext cx="1443" cy="45523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6619876" y="830637"/>
            <a:ext cx="1443" cy="45523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9" name="Arc 37"/>
          <p:cNvSpPr>
            <a:spLocks/>
          </p:cNvSpPr>
          <p:nvPr/>
        </p:nvSpPr>
        <p:spPr bwMode="auto">
          <a:xfrm>
            <a:off x="523876" y="491659"/>
            <a:ext cx="2195079" cy="33897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0" name="Arc 38"/>
          <p:cNvSpPr>
            <a:spLocks/>
          </p:cNvSpPr>
          <p:nvPr/>
        </p:nvSpPr>
        <p:spPr bwMode="auto">
          <a:xfrm>
            <a:off x="512330" y="479052"/>
            <a:ext cx="2206625" cy="35158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1" name="Arc 39"/>
          <p:cNvSpPr>
            <a:spLocks/>
          </p:cNvSpPr>
          <p:nvPr/>
        </p:nvSpPr>
        <p:spPr bwMode="auto">
          <a:xfrm>
            <a:off x="6619876" y="479052"/>
            <a:ext cx="2153227" cy="345982"/>
          </a:xfrm>
          <a:custGeom>
            <a:avLst/>
            <a:gdLst>
              <a:gd name="G0" fmla="+- 17 0 0"/>
              <a:gd name="G1" fmla="+- 21600 0 0"/>
              <a:gd name="G2" fmla="+- 21600 0 0"/>
              <a:gd name="T0" fmla="*/ 0 w 21616"/>
              <a:gd name="T1" fmla="*/ 1 h 21600"/>
              <a:gd name="T2" fmla="*/ 21616 w 21616"/>
              <a:gd name="T3" fmla="*/ 21494 h 21600"/>
              <a:gd name="T4" fmla="*/ 17 w 216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6" h="21600" fill="none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</a:path>
              <a:path w="21616" h="21600" stroke="0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  <a:lnTo>
                  <a:pt x="17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711740" y="479052"/>
            <a:ext cx="3886488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2711739" y="525276"/>
            <a:ext cx="4329" cy="246529"/>
            <a:chOff x="1760" y="326"/>
            <a:chExt cx="1" cy="145"/>
          </a:xfrm>
        </p:grpSpPr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760" y="326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760" y="388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760" y="450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6632863" y="537883"/>
            <a:ext cx="1444" cy="246529"/>
            <a:chOff x="4062" y="333"/>
            <a:chExt cx="1" cy="145"/>
          </a:xfrm>
        </p:grpSpPr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4062" y="333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4062" y="395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4062" y="457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512330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523875" y="6563846"/>
            <a:ext cx="8214591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8750012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 rot="16200000">
            <a:off x="130693" y="5567074"/>
            <a:ext cx="1100978" cy="24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 UNIT SELF-TEST QUESTIONS</a:t>
            </a: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 rot="16200000">
            <a:off x="824825" y="6478369"/>
            <a:ext cx="276999" cy="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 rot="960000">
            <a:off x="5269785" y="1422452"/>
            <a:ext cx="839846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4608" eaLnBrk="0" hangingPunct="0"/>
            <a:r>
              <a:rPr lang="en-US" altLang="en-US" sz="1100" b="1" dirty="0">
                <a:solidFill>
                  <a:srgbClr val="000000"/>
                </a:solidFill>
                <a:latin typeface="Arial" charset="0"/>
              </a:rPr>
              <a:t>is about...</a:t>
            </a:r>
            <a:endParaRPr lang="en-US" altLang="en-US" sz="1100" dirty="0">
              <a:latin typeface="Arial" charset="0"/>
            </a:endParaRPr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2267239" y="1285875"/>
            <a:ext cx="1443" cy="381560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8" name="Line 56"/>
          <p:cNvSpPr>
            <a:spLocks noChangeShapeType="1"/>
          </p:cNvSpPr>
          <p:nvPr/>
        </p:nvSpPr>
        <p:spPr bwMode="auto">
          <a:xfrm>
            <a:off x="536864" y="1578630"/>
            <a:ext cx="1741921" cy="1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 rot="5400000">
            <a:off x="8532462" y="5885966"/>
            <a:ext cx="29655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 UNIT </a:t>
            </a:r>
            <a:endParaRPr lang="en-US" altLang="en-US">
              <a:latin typeface="Arial" charset="0"/>
            </a:endParaRP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 rot="5400000">
            <a:off x="8072015" y="5882465"/>
            <a:ext cx="83356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RELATIONSHIPS</a:t>
            </a:r>
            <a:endParaRPr lang="en-US" altLang="en-US">
              <a:latin typeface="Arial" charset="0"/>
            </a:endParaRP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910649" y="1299883"/>
            <a:ext cx="1023215" cy="12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 dirty="0">
                <a:solidFill>
                  <a:srgbClr val="000000"/>
                </a:solidFill>
                <a:latin typeface="Arial" charset="0"/>
              </a:rPr>
              <a:t>Unit Schedule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92" name="Line 60"/>
          <p:cNvSpPr>
            <a:spLocks noChangeShapeType="1"/>
          </p:cNvSpPr>
          <p:nvPr/>
        </p:nvSpPr>
        <p:spPr bwMode="auto">
          <a:xfrm>
            <a:off x="6697296" y="5125291"/>
            <a:ext cx="1444" cy="142734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>
            <a:off x="8397876" y="5125291"/>
            <a:ext cx="2886" cy="142734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512330" y="818030"/>
            <a:ext cx="8249227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2711740" y="806824"/>
            <a:ext cx="3944215" cy="479051"/>
          </a:xfrm>
          <a:prstGeom prst="rect">
            <a:avLst/>
          </a:prstGeom>
          <a:noFill/>
          <a:ln w="42863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2619376" y="1344706"/>
            <a:ext cx="49532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UNIT MAP</a:t>
            </a:r>
            <a:endParaRPr lang="en-US" altLang="en-US">
              <a:latin typeface="Arial" charset="0"/>
            </a:endParaRPr>
          </a:p>
        </p:txBody>
      </p:sp>
      <p:sp>
        <p:nvSpPr>
          <p:cNvPr id="18498" name="Rectangle 66"/>
          <p:cNvSpPr>
            <a:spLocks noChangeArrowheads="1"/>
          </p:cNvSpPr>
          <p:nvPr/>
        </p:nvSpPr>
        <p:spPr bwMode="auto">
          <a:xfrm>
            <a:off x="4173682" y="848845"/>
            <a:ext cx="90409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CURRENT UNIT:</a:t>
            </a:r>
            <a:endParaRPr lang="en-US" altLang="en-US">
              <a:latin typeface="Arial" charset="0"/>
            </a:endParaRPr>
          </a:p>
        </p:txBody>
      </p:sp>
      <p:sp>
        <p:nvSpPr>
          <p:cNvPr id="18499" name="Oval 67"/>
          <p:cNvSpPr>
            <a:spLocks noChangeArrowheads="1"/>
          </p:cNvSpPr>
          <p:nvPr/>
        </p:nvSpPr>
        <p:spPr bwMode="auto">
          <a:xfrm>
            <a:off x="2770909" y="876860"/>
            <a:ext cx="163080" cy="152681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0" name="Oval 68"/>
          <p:cNvSpPr>
            <a:spLocks noChangeArrowheads="1"/>
          </p:cNvSpPr>
          <p:nvPr/>
        </p:nvSpPr>
        <p:spPr bwMode="auto">
          <a:xfrm>
            <a:off x="571500" y="843243"/>
            <a:ext cx="163080" cy="16108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1" name="Oval 69"/>
          <p:cNvSpPr>
            <a:spLocks noChangeArrowheads="1"/>
          </p:cNvSpPr>
          <p:nvPr/>
        </p:nvSpPr>
        <p:spPr bwMode="auto">
          <a:xfrm>
            <a:off x="6692035" y="843243"/>
            <a:ext cx="163079" cy="149879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2" name="Oval 70"/>
          <p:cNvSpPr>
            <a:spLocks noChangeArrowheads="1"/>
          </p:cNvSpPr>
          <p:nvPr/>
        </p:nvSpPr>
        <p:spPr bwMode="auto">
          <a:xfrm>
            <a:off x="2326409" y="1333500"/>
            <a:ext cx="163080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3" name="Oval 71"/>
          <p:cNvSpPr>
            <a:spLocks noChangeArrowheads="1"/>
          </p:cNvSpPr>
          <p:nvPr/>
        </p:nvSpPr>
        <p:spPr bwMode="auto">
          <a:xfrm>
            <a:off x="8540750" y="5160309"/>
            <a:ext cx="163080" cy="165287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583046" y="6307512"/>
            <a:ext cx="164523" cy="16248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5" name="Oval 73"/>
          <p:cNvSpPr>
            <a:spLocks noChangeArrowheads="1"/>
          </p:cNvSpPr>
          <p:nvPr/>
        </p:nvSpPr>
        <p:spPr bwMode="auto">
          <a:xfrm>
            <a:off x="583046" y="1322294"/>
            <a:ext cx="164523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2817091" y="888067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1</a:t>
            </a:r>
            <a:endParaRPr lang="en-US" altLang="en-US">
              <a:latin typeface="Arial" charset="0"/>
            </a:endParaRPr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6738217" y="85304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3</a:t>
            </a:r>
            <a:endParaRPr lang="en-US" altLang="en-US">
              <a:latin typeface="Arial" charset="0"/>
            </a:endParaRP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617682" y="85304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altLang="en-US">
              <a:latin typeface="Arial" charset="0"/>
            </a:endParaRPr>
          </a:p>
        </p:txBody>
      </p:sp>
      <p:sp>
        <p:nvSpPr>
          <p:cNvPr id="18509" name="Oval 77"/>
          <p:cNvSpPr>
            <a:spLocks noChangeArrowheads="1"/>
          </p:cNvSpPr>
          <p:nvPr/>
        </p:nvSpPr>
        <p:spPr bwMode="auto">
          <a:xfrm>
            <a:off x="3882159" y="291353"/>
            <a:ext cx="164523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3918239" y="315166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4</a:t>
            </a:r>
            <a:endParaRPr lang="en-US" altLang="en-US">
              <a:latin typeface="Arial" charset="0"/>
            </a:endParaRPr>
          </a:p>
        </p:txBody>
      </p:sp>
      <p:sp>
        <p:nvSpPr>
          <p:cNvPr id="18511" name="Rectangle 79"/>
          <p:cNvSpPr>
            <a:spLocks noChangeArrowheads="1"/>
          </p:cNvSpPr>
          <p:nvPr/>
        </p:nvSpPr>
        <p:spPr bwMode="auto">
          <a:xfrm>
            <a:off x="2384137" y="136851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5</a:t>
            </a:r>
            <a:endParaRPr lang="en-US" altLang="en-US">
              <a:latin typeface="Arial" charset="0"/>
            </a:endParaRP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8598477" y="5193927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6</a:t>
            </a:r>
            <a:endParaRPr lang="en-US" altLang="en-US">
              <a:latin typeface="Arial" charset="0"/>
            </a:endParaRP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629227" y="6329924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7</a:t>
            </a:r>
            <a:endParaRPr lang="en-US" altLang="en-US">
              <a:latin typeface="Arial" charset="0"/>
            </a:endParaRPr>
          </a:p>
        </p:txBody>
      </p:sp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629227" y="1344706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8</a:t>
            </a:r>
            <a:endParaRPr lang="en-US" altLang="en-US">
              <a:latin typeface="Arial" charset="0"/>
            </a:endParaRPr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6807490" y="442632"/>
            <a:ext cx="1896341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7087467" y="105056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7137977" y="270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571500" y="2175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grpSp>
        <p:nvGrpSpPr>
          <p:cNvPr id="18519" name="Group 87"/>
          <p:cNvGrpSpPr>
            <a:grpSpLocks/>
          </p:cNvGrpSpPr>
          <p:nvPr/>
        </p:nvGrpSpPr>
        <p:grpSpPr bwMode="auto">
          <a:xfrm>
            <a:off x="2079626" y="606519"/>
            <a:ext cx="1324841" cy="93849"/>
            <a:chOff x="1388" y="374"/>
            <a:chExt cx="778" cy="55"/>
          </a:xfrm>
        </p:grpSpPr>
        <p:sp>
          <p:nvSpPr>
            <p:cNvPr id="18520" name="Freeform 88"/>
            <p:cNvSpPr>
              <a:spLocks/>
            </p:cNvSpPr>
            <p:nvPr/>
          </p:nvSpPr>
          <p:spPr bwMode="auto">
            <a:xfrm>
              <a:off x="1388" y="374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Line 89"/>
            <p:cNvSpPr>
              <a:spLocks noChangeShapeType="1"/>
            </p:cNvSpPr>
            <p:nvPr/>
          </p:nvSpPr>
          <p:spPr bwMode="auto">
            <a:xfrm flipH="1">
              <a:off x="1498" y="395"/>
              <a:ext cx="66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522" name="Group 90"/>
          <p:cNvGrpSpPr>
            <a:grpSpLocks/>
          </p:cNvGrpSpPr>
          <p:nvPr/>
        </p:nvGrpSpPr>
        <p:grpSpPr bwMode="auto">
          <a:xfrm>
            <a:off x="5645728" y="581306"/>
            <a:ext cx="1526886" cy="92449"/>
            <a:chOff x="3482" y="359"/>
            <a:chExt cx="898" cy="55"/>
          </a:xfrm>
        </p:grpSpPr>
        <p:sp>
          <p:nvSpPr>
            <p:cNvPr id="18523" name="Freeform 91"/>
            <p:cNvSpPr>
              <a:spLocks/>
            </p:cNvSpPr>
            <p:nvPr/>
          </p:nvSpPr>
          <p:spPr bwMode="auto">
            <a:xfrm flipH="1">
              <a:off x="4263" y="359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3482" y="380"/>
              <a:ext cx="7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25" name="Line 93"/>
          <p:cNvSpPr>
            <a:spLocks noChangeShapeType="1"/>
          </p:cNvSpPr>
          <p:nvPr/>
        </p:nvSpPr>
        <p:spPr bwMode="auto">
          <a:xfrm>
            <a:off x="865910" y="5126692"/>
            <a:ext cx="4330" cy="140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8564" name="Text Box 132"/>
          <p:cNvSpPr txBox="1">
            <a:spLocks noChangeArrowheads="1"/>
          </p:cNvSpPr>
          <p:nvPr/>
        </p:nvSpPr>
        <p:spPr bwMode="auto">
          <a:xfrm>
            <a:off x="496455" y="1613646"/>
            <a:ext cx="1772227" cy="43763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2058" tIns="41029" rIns="82058" bIns="41029">
            <a:spAutoFit/>
          </a:bodyPr>
          <a:lstStyle/>
          <a:p>
            <a:pPr defTabSz="914608">
              <a:spcBef>
                <a:spcPct val="50000"/>
              </a:spcBef>
            </a:pPr>
            <a:r>
              <a:rPr lang="en-US" sz="1200" u="sng" dirty="0" smtClean="0"/>
              <a:t>1.  </a:t>
            </a:r>
            <a:r>
              <a:rPr lang="en-US" sz="1200" u="sng" dirty="0" smtClean="0"/>
              <a:t>Review linear and non-linear proportional situations </a:t>
            </a:r>
            <a:r>
              <a:rPr lang="en-US" sz="1200" u="sng" dirty="0" smtClean="0"/>
              <a:t>using tables, graphs, and equations.</a:t>
            </a:r>
            <a:endParaRPr lang="en-US" sz="1200" u="sng" dirty="0" smtClean="0"/>
          </a:p>
          <a:p>
            <a:pPr defTabSz="914608">
              <a:spcBef>
                <a:spcPct val="50000"/>
              </a:spcBef>
            </a:pPr>
            <a:r>
              <a:rPr lang="en-US" sz="1200" u="sng" dirty="0" smtClean="0"/>
              <a:t>2.  </a:t>
            </a:r>
            <a:r>
              <a:rPr lang="en-US" sz="1200" u="sng" dirty="0" smtClean="0"/>
              <a:t>Review interpreting the slope of the line as the unit rate.</a:t>
            </a:r>
            <a:endParaRPr lang="en-US" sz="1200" u="sng" dirty="0" smtClean="0"/>
          </a:p>
          <a:p>
            <a:pPr defTabSz="914608">
              <a:spcBef>
                <a:spcPct val="50000"/>
              </a:spcBef>
            </a:pPr>
            <a:r>
              <a:rPr lang="en-US" sz="1200" u="sng" dirty="0" smtClean="0"/>
              <a:t>3. Construct scatterplots from bivariate set of data and use the scatterplots to describe the associations as positive, negative, non-linear or no association.</a:t>
            </a:r>
          </a:p>
          <a:p>
            <a:pPr defTabSz="914608">
              <a:spcBef>
                <a:spcPct val="50000"/>
              </a:spcBef>
            </a:pPr>
            <a:r>
              <a:rPr lang="en-US" sz="1200" u="sng" dirty="0" smtClean="0"/>
              <a:t>4.  </a:t>
            </a:r>
            <a:r>
              <a:rPr lang="en-US" sz="1200" u="sng" dirty="0" smtClean="0"/>
              <a:t>Use the trend line to make predictions and interpret the slope .</a:t>
            </a:r>
            <a:endParaRPr lang="en-US" sz="1200" u="sng" dirty="0" smtClean="0"/>
          </a:p>
          <a:p>
            <a:pPr marL="228600" indent="-228600" defTabSz="914608">
              <a:spcBef>
                <a:spcPct val="50000"/>
              </a:spcBef>
              <a:buAutoNum type="arabicPeriod" startAt="3"/>
            </a:pPr>
            <a:endParaRPr lang="en-US" sz="1200" u="sng" dirty="0"/>
          </a:p>
          <a:p>
            <a:pPr defTabSz="914608">
              <a:spcBef>
                <a:spcPct val="50000"/>
              </a:spcBef>
            </a:pPr>
            <a:endParaRPr lang="en-US" sz="1300" dirty="0"/>
          </a:p>
          <a:p>
            <a:pPr defTabSz="914608">
              <a:spcBef>
                <a:spcPct val="50000"/>
              </a:spcBef>
            </a:pPr>
            <a:endParaRPr lang="en-US" sz="1300" dirty="0"/>
          </a:p>
        </p:txBody>
      </p:sp>
      <p:sp>
        <p:nvSpPr>
          <p:cNvPr id="86" name="TextBox 85"/>
          <p:cNvSpPr txBox="1"/>
          <p:nvPr/>
        </p:nvSpPr>
        <p:spPr>
          <a:xfrm>
            <a:off x="3411682" y="529478"/>
            <a:ext cx="2234045" cy="29872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099271" y="952564"/>
            <a:ext cx="3369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Statistics with Bivariate Data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65307" y="876860"/>
            <a:ext cx="21286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Proportional  and Non-Proportional Functions</a:t>
            </a:r>
            <a:endParaRPr lang="en-US" sz="1100" dirty="0"/>
          </a:p>
        </p:txBody>
      </p:sp>
      <p:sp>
        <p:nvSpPr>
          <p:cNvPr id="10" name="Oval 9"/>
          <p:cNvSpPr/>
          <p:nvPr/>
        </p:nvSpPr>
        <p:spPr>
          <a:xfrm>
            <a:off x="2412991" y="4157802"/>
            <a:ext cx="2210327" cy="6505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Scatterplots</a:t>
            </a:r>
            <a:endParaRPr lang="en-US" sz="1600" dirty="0"/>
          </a:p>
        </p:txBody>
      </p:sp>
      <p:sp>
        <p:nvSpPr>
          <p:cNvPr id="94" name="Oval 93"/>
          <p:cNvSpPr/>
          <p:nvPr/>
        </p:nvSpPr>
        <p:spPr>
          <a:xfrm>
            <a:off x="5943601" y="3697240"/>
            <a:ext cx="2597150" cy="12557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Trend lines </a:t>
            </a:r>
            <a:endParaRPr lang="en-US" dirty="0"/>
          </a:p>
        </p:txBody>
      </p:sp>
      <p:cxnSp>
        <p:nvCxnSpPr>
          <p:cNvPr id="3" name="Straight Connector 2"/>
          <p:cNvCxnSpPr>
            <a:stCxn id="18434" idx="3"/>
            <a:endCxn id="10" idx="7"/>
          </p:cNvCxnSpPr>
          <p:nvPr/>
        </p:nvCxnSpPr>
        <p:spPr>
          <a:xfrm flipH="1">
            <a:off x="4299623" y="3240917"/>
            <a:ext cx="566347" cy="1012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8434" idx="5"/>
            <a:endCxn id="94" idx="0"/>
          </p:cNvCxnSpPr>
          <p:nvPr/>
        </p:nvCxnSpPr>
        <p:spPr>
          <a:xfrm>
            <a:off x="7021231" y="3240917"/>
            <a:ext cx="220945" cy="456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83665" y="949622"/>
            <a:ext cx="20464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Transformational  Geometry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6746875" y="5255482"/>
            <a:ext cx="1741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Represent</a:t>
            </a:r>
          </a:p>
          <a:p>
            <a:r>
              <a:rPr lang="en-US" sz="1200" dirty="0" smtClean="0"/>
              <a:t>Identify</a:t>
            </a:r>
            <a:endParaRPr lang="en-US" sz="1200" dirty="0" smtClean="0"/>
          </a:p>
          <a:p>
            <a:r>
              <a:rPr lang="en-US" sz="1200" dirty="0" smtClean="0"/>
              <a:t>Calculate</a:t>
            </a:r>
          </a:p>
          <a:p>
            <a:r>
              <a:rPr lang="en-US" sz="1200" dirty="0" smtClean="0"/>
              <a:t>Compare and Contrast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369397" y="3364027"/>
            <a:ext cx="1354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Constructing</a:t>
            </a:r>
          </a:p>
          <a:p>
            <a:r>
              <a:rPr lang="en-US" sz="1600" dirty="0" smtClean="0"/>
              <a:t>and Using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7195688" y="3240917"/>
            <a:ext cx="1225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using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963291" y="5193927"/>
            <a:ext cx="562142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What are the characteristics of bivariate data that shows a linear relationship in a graph? Non-linear relationship?</a:t>
            </a:r>
          </a:p>
          <a:p>
            <a:r>
              <a:rPr lang="en-US" sz="1100" dirty="0" smtClean="0"/>
              <a:t>How can a trend line be used to make predictions?</a:t>
            </a:r>
          </a:p>
          <a:p>
            <a:r>
              <a:rPr lang="en-US" sz="1100" dirty="0" smtClean="0"/>
              <a:t>What are the characteristics of a positive trend? Negative trend? No trend?</a:t>
            </a:r>
          </a:p>
          <a:p>
            <a:r>
              <a:rPr lang="en-US" sz="1100" dirty="0" smtClean="0"/>
              <a:t>How can a scatterplot be used to describe a relationship between two sets of data?</a:t>
            </a:r>
          </a:p>
          <a:p>
            <a:r>
              <a:rPr lang="en-US" sz="1100" dirty="0" smtClean="0"/>
              <a:t>What does a linear proportional situation look like in a table, graph and equation?  </a:t>
            </a:r>
          </a:p>
          <a:p>
            <a:r>
              <a:rPr lang="en-US" sz="1100" dirty="0" smtClean="0"/>
              <a:t>What does a non-linear proportional situation look like in a table, graph and equation?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8407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41970" y="16987"/>
            <a:ext cx="8196262" cy="6289675"/>
            <a:chOff x="295" y="43"/>
            <a:chExt cx="5163" cy="3962"/>
          </a:xfrm>
        </p:grpSpPr>
        <p:sp>
          <p:nvSpPr>
            <p:cNvPr id="5129" name="Rectangle 3"/>
            <p:cNvSpPr>
              <a:spLocks noChangeArrowheads="1"/>
            </p:cNvSpPr>
            <p:nvPr/>
          </p:nvSpPr>
          <p:spPr bwMode="auto">
            <a:xfrm>
              <a:off x="303" y="247"/>
              <a:ext cx="5147" cy="37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5130" name="Rectangle 4"/>
            <p:cNvSpPr>
              <a:spLocks noChangeArrowheads="1"/>
            </p:cNvSpPr>
            <p:nvPr/>
          </p:nvSpPr>
          <p:spPr bwMode="auto">
            <a:xfrm>
              <a:off x="295" y="240"/>
              <a:ext cx="5163" cy="3765"/>
            </a:xfrm>
            <a:prstGeom prst="rect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5"/>
            <p:cNvSpPr>
              <a:spLocks noChangeArrowheads="1"/>
            </p:cNvSpPr>
            <p:nvPr/>
          </p:nvSpPr>
          <p:spPr bwMode="auto">
            <a:xfrm>
              <a:off x="3892" y="43"/>
              <a:ext cx="2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900">
                  <a:solidFill>
                    <a:srgbClr val="000000"/>
                  </a:solidFill>
                  <a:latin typeface="Arial" charset="0"/>
                </a:rPr>
                <a:t>NAME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32" name="Rectangle 6"/>
            <p:cNvSpPr>
              <a:spLocks noChangeArrowheads="1"/>
            </p:cNvSpPr>
            <p:nvPr/>
          </p:nvSpPr>
          <p:spPr bwMode="auto">
            <a:xfrm>
              <a:off x="3892" y="131"/>
              <a:ext cx="19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900">
                  <a:solidFill>
                    <a:srgbClr val="000000"/>
                  </a:solidFill>
                  <a:latin typeface="Arial" charset="0"/>
                </a:rPr>
                <a:t>DATE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33" name="Line 7"/>
            <p:cNvSpPr>
              <a:spLocks noChangeShapeType="1"/>
            </p:cNvSpPr>
            <p:nvPr/>
          </p:nvSpPr>
          <p:spPr bwMode="auto">
            <a:xfrm>
              <a:off x="4118" y="102"/>
              <a:ext cx="134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8"/>
            <p:cNvSpPr>
              <a:spLocks noChangeShapeType="1"/>
            </p:cNvSpPr>
            <p:nvPr/>
          </p:nvSpPr>
          <p:spPr bwMode="auto">
            <a:xfrm>
              <a:off x="4133" y="196"/>
              <a:ext cx="131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9"/>
            <p:cNvSpPr>
              <a:spLocks noChangeArrowheads="1"/>
            </p:cNvSpPr>
            <p:nvPr/>
          </p:nvSpPr>
          <p:spPr bwMode="auto">
            <a:xfrm>
              <a:off x="324" y="58"/>
              <a:ext cx="121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1700" b="1">
                  <a:solidFill>
                    <a:srgbClr val="000000"/>
                  </a:solidFill>
                  <a:latin typeface="Arial" charset="0"/>
                </a:rPr>
                <a:t>The Unit Organizer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36" name="Line 10"/>
            <p:cNvSpPr>
              <a:spLocks noChangeShapeType="1"/>
            </p:cNvSpPr>
            <p:nvPr/>
          </p:nvSpPr>
          <p:spPr bwMode="auto">
            <a:xfrm>
              <a:off x="324" y="3553"/>
              <a:ext cx="511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Rectangle 11"/>
            <p:cNvSpPr>
              <a:spLocks noChangeArrowheads="1"/>
            </p:cNvSpPr>
            <p:nvPr/>
          </p:nvSpPr>
          <p:spPr bwMode="auto">
            <a:xfrm rot="-5400000">
              <a:off x="289" y="3654"/>
              <a:ext cx="3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800" b="1">
                  <a:solidFill>
                    <a:srgbClr val="000000"/>
                  </a:solidFill>
                  <a:latin typeface="Arial" charset="0"/>
                </a:rPr>
                <a:t>NEW </a:t>
              </a:r>
              <a:endParaRPr lang="en-US" altLang="en-US">
                <a:latin typeface="Arial" charset="0"/>
              </a:endParaRPr>
            </a:p>
            <a:p>
              <a:pPr algn="ctr" eaLnBrk="0" hangingPunct="0"/>
              <a:r>
                <a:rPr lang="en-US" altLang="en-US" sz="800" b="1">
                  <a:solidFill>
                    <a:srgbClr val="000000"/>
                  </a:solidFill>
                  <a:latin typeface="Arial" charset="0"/>
                </a:rPr>
                <a:t>UNIT </a:t>
              </a:r>
              <a:endParaRPr lang="en-US" altLang="en-US">
                <a:latin typeface="Arial" charset="0"/>
              </a:endParaRPr>
            </a:p>
            <a:p>
              <a:pPr algn="ctr" eaLnBrk="0" hangingPunct="0"/>
              <a:r>
                <a:rPr lang="en-US" altLang="en-US" sz="800" b="1">
                  <a:solidFill>
                    <a:srgbClr val="000000"/>
                  </a:solidFill>
                  <a:latin typeface="Arial" charset="0"/>
                </a:rPr>
                <a:t>SELF-TEST</a:t>
              </a:r>
            </a:p>
            <a:p>
              <a:pPr algn="ctr" eaLnBrk="0" hangingPunct="0"/>
              <a:r>
                <a:rPr lang="en-US" altLang="en-US" sz="800" b="1">
                  <a:solidFill>
                    <a:srgbClr val="000000"/>
                  </a:solidFill>
                  <a:latin typeface="Arial" charset="0"/>
                </a:rPr>
                <a:t>QUESTIONS</a:t>
              </a:r>
            </a:p>
          </p:txBody>
        </p:sp>
        <p:sp>
          <p:nvSpPr>
            <p:cNvPr id="5138" name="Line 12"/>
            <p:cNvSpPr>
              <a:spLocks noChangeShapeType="1"/>
            </p:cNvSpPr>
            <p:nvPr/>
          </p:nvSpPr>
          <p:spPr bwMode="auto">
            <a:xfrm>
              <a:off x="645" y="3553"/>
              <a:ext cx="1" cy="43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Rectangle 13"/>
            <p:cNvSpPr>
              <a:spLocks noChangeArrowheads="1"/>
            </p:cNvSpPr>
            <p:nvPr/>
          </p:nvSpPr>
          <p:spPr bwMode="auto">
            <a:xfrm>
              <a:off x="455" y="255"/>
              <a:ext cx="81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1100" b="1">
                  <a:solidFill>
                    <a:srgbClr val="000000"/>
                  </a:solidFill>
                  <a:latin typeface="Arial" charset="0"/>
                </a:rPr>
                <a:t>Expanded Unit Map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40" name="Line 14"/>
            <p:cNvSpPr>
              <a:spLocks noChangeShapeType="1"/>
            </p:cNvSpPr>
            <p:nvPr/>
          </p:nvSpPr>
          <p:spPr bwMode="auto">
            <a:xfrm>
              <a:off x="2298" y="298"/>
              <a:ext cx="487" cy="23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Rectangle 15"/>
            <p:cNvSpPr>
              <a:spLocks noChangeArrowheads="1"/>
            </p:cNvSpPr>
            <p:nvPr/>
          </p:nvSpPr>
          <p:spPr bwMode="auto">
            <a:xfrm>
              <a:off x="1730" y="102"/>
              <a:ext cx="2111" cy="1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Rectangle 16"/>
            <p:cNvSpPr>
              <a:spLocks noChangeArrowheads="1"/>
            </p:cNvSpPr>
            <p:nvPr/>
          </p:nvSpPr>
          <p:spPr bwMode="auto">
            <a:xfrm>
              <a:off x="1715" y="87"/>
              <a:ext cx="2141" cy="226"/>
            </a:xfrm>
            <a:prstGeom prst="rect">
              <a:avLst/>
            </a:prstGeom>
            <a:noFill/>
            <a:ln w="460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Rectangle 17"/>
            <p:cNvSpPr>
              <a:spLocks noChangeArrowheads="1"/>
            </p:cNvSpPr>
            <p:nvPr/>
          </p:nvSpPr>
          <p:spPr bwMode="auto">
            <a:xfrm rot="960000">
              <a:off x="2618" y="380"/>
              <a:ext cx="46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just" eaLnBrk="0" hangingPunct="0"/>
              <a:r>
                <a:rPr lang="en-US" altLang="en-US" sz="900" b="1" dirty="0">
                  <a:solidFill>
                    <a:srgbClr val="000000"/>
                  </a:solidFill>
                  <a:latin typeface="Arial" charset="0"/>
                </a:rPr>
                <a:t>is about...</a:t>
              </a:r>
              <a:endParaRPr lang="en-US" altLang="en-US" dirty="0">
                <a:latin typeface="Arial" charset="0"/>
              </a:endParaRPr>
            </a:p>
          </p:txBody>
        </p:sp>
        <p:sp>
          <p:nvSpPr>
            <p:cNvPr id="5144" name="Oval 18"/>
            <p:cNvSpPr>
              <a:spLocks noChangeArrowheads="1"/>
            </p:cNvSpPr>
            <p:nvPr/>
          </p:nvSpPr>
          <p:spPr bwMode="auto">
            <a:xfrm>
              <a:off x="346" y="262"/>
              <a:ext cx="102" cy="10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Oval 19"/>
            <p:cNvSpPr>
              <a:spLocks noChangeArrowheads="1"/>
            </p:cNvSpPr>
            <p:nvPr/>
          </p:nvSpPr>
          <p:spPr bwMode="auto">
            <a:xfrm>
              <a:off x="346" y="3582"/>
              <a:ext cx="102" cy="10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Rectangle 20"/>
            <p:cNvSpPr>
              <a:spLocks noChangeArrowheads="1"/>
            </p:cNvSpPr>
            <p:nvPr/>
          </p:nvSpPr>
          <p:spPr bwMode="auto">
            <a:xfrm>
              <a:off x="372" y="27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47" name="Rectangle 21"/>
            <p:cNvSpPr>
              <a:spLocks noChangeArrowheads="1"/>
            </p:cNvSpPr>
            <p:nvPr/>
          </p:nvSpPr>
          <p:spPr bwMode="auto">
            <a:xfrm>
              <a:off x="368" y="3598"/>
              <a:ext cx="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48" name="Oval 22"/>
            <p:cNvSpPr>
              <a:spLocks noChangeArrowheads="1"/>
            </p:cNvSpPr>
            <p:nvPr/>
          </p:nvSpPr>
          <p:spPr bwMode="auto">
            <a:xfrm>
              <a:off x="2276" y="480"/>
              <a:ext cx="1238" cy="91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Oval 23"/>
            <p:cNvSpPr>
              <a:spLocks noChangeArrowheads="1"/>
            </p:cNvSpPr>
            <p:nvPr/>
          </p:nvSpPr>
          <p:spPr bwMode="auto">
            <a:xfrm>
              <a:off x="2298" y="553"/>
              <a:ext cx="1317" cy="760"/>
            </a:xfrm>
            <a:prstGeom prst="ellips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3" name="Text Box 42"/>
          <p:cNvSpPr txBox="1">
            <a:spLocks noChangeArrowheads="1"/>
          </p:cNvSpPr>
          <p:nvPr/>
        </p:nvSpPr>
        <p:spPr bwMode="auto">
          <a:xfrm>
            <a:off x="3707248" y="937984"/>
            <a:ext cx="178117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608"/>
            <a:r>
              <a:rPr lang="en-US" sz="1100" dirty="0">
                <a:latin typeface="Times" charset="0"/>
              </a:rPr>
              <a:t>Contrasting graphs of bivariate sets of data that suggest linear relationships with those that do not suggest a linear relationship by</a:t>
            </a:r>
            <a:endParaRPr lang="en-US" sz="1100" dirty="0">
              <a:latin typeface="Times" charset="0"/>
            </a:endParaRPr>
          </a:p>
        </p:txBody>
      </p:sp>
      <p:sp>
        <p:nvSpPr>
          <p:cNvPr id="5124" name="Text Box 43"/>
          <p:cNvSpPr txBox="1">
            <a:spLocks noChangeArrowheads="1"/>
          </p:cNvSpPr>
          <p:nvPr/>
        </p:nvSpPr>
        <p:spPr bwMode="auto">
          <a:xfrm>
            <a:off x="395764" y="840102"/>
            <a:ext cx="19812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/>
              <a:t>Scatterplots</a:t>
            </a:r>
            <a:endParaRPr lang="en-US" sz="1400" dirty="0"/>
          </a:p>
        </p:txBody>
      </p:sp>
      <p:sp>
        <p:nvSpPr>
          <p:cNvPr id="5128" name="Text Box 47"/>
          <p:cNvSpPr txBox="1">
            <a:spLocks noChangeArrowheads="1"/>
          </p:cNvSpPr>
          <p:nvPr/>
        </p:nvSpPr>
        <p:spPr bwMode="auto">
          <a:xfrm>
            <a:off x="2560410" y="123349"/>
            <a:ext cx="3429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50" dirty="0"/>
              <a:t>Statistics with Bivariate Data</a:t>
            </a:r>
            <a:endParaRPr lang="en-US" sz="1050" dirty="0"/>
          </a:p>
        </p:txBody>
      </p:sp>
      <p:sp>
        <p:nvSpPr>
          <p:cNvPr id="2" name="Oval 1"/>
          <p:cNvSpPr/>
          <p:nvPr/>
        </p:nvSpPr>
        <p:spPr>
          <a:xfrm>
            <a:off x="375307" y="1980347"/>
            <a:ext cx="1148693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Bivariate Data</a:t>
            </a:r>
            <a:endParaRPr lang="en-US" sz="1600" dirty="0"/>
          </a:p>
        </p:txBody>
      </p:sp>
      <p:sp>
        <p:nvSpPr>
          <p:cNvPr id="50" name="Oval 49"/>
          <p:cNvSpPr/>
          <p:nvPr/>
        </p:nvSpPr>
        <p:spPr>
          <a:xfrm>
            <a:off x="1828801" y="1981200"/>
            <a:ext cx="1680232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Graphical Representations</a:t>
            </a:r>
            <a:endParaRPr lang="en-US" sz="1200" dirty="0"/>
          </a:p>
        </p:txBody>
      </p:sp>
      <p:sp>
        <p:nvSpPr>
          <p:cNvPr id="55" name="Text Box 43"/>
          <p:cNvSpPr txBox="1">
            <a:spLocks noChangeArrowheads="1"/>
          </p:cNvSpPr>
          <p:nvPr/>
        </p:nvSpPr>
        <p:spPr bwMode="auto">
          <a:xfrm>
            <a:off x="6888595" y="840102"/>
            <a:ext cx="148907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 smtClean="0">
                <a:latin typeface="Times" pitchFamily="18" charset="0"/>
              </a:rPr>
              <a:t>Trend lines</a:t>
            </a:r>
            <a:endParaRPr lang="en-US" altLang="en-US" sz="1400" dirty="0">
              <a:latin typeface="Times" pitchFamily="18" charset="0"/>
            </a:endParaRPr>
          </a:p>
        </p:txBody>
      </p:sp>
      <p:cxnSp>
        <p:nvCxnSpPr>
          <p:cNvPr id="4" name="Straight Connector 3"/>
          <p:cNvCxnSpPr>
            <a:stCxn id="5124" idx="2"/>
            <a:endCxn id="2" idx="0"/>
          </p:cNvCxnSpPr>
          <p:nvPr/>
        </p:nvCxnSpPr>
        <p:spPr>
          <a:xfrm flipH="1">
            <a:off x="949654" y="1147879"/>
            <a:ext cx="436710" cy="832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124" idx="2"/>
            <a:endCxn id="50" idx="0"/>
          </p:cNvCxnSpPr>
          <p:nvPr/>
        </p:nvCxnSpPr>
        <p:spPr>
          <a:xfrm>
            <a:off x="1386364" y="1147879"/>
            <a:ext cx="1282553" cy="833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5" idx="2"/>
          </p:cNvCxnSpPr>
          <p:nvPr/>
        </p:nvCxnSpPr>
        <p:spPr>
          <a:xfrm flipH="1">
            <a:off x="6888595" y="1147879"/>
            <a:ext cx="744538" cy="659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5" idx="2"/>
          </p:cNvCxnSpPr>
          <p:nvPr/>
        </p:nvCxnSpPr>
        <p:spPr>
          <a:xfrm>
            <a:off x="7633133" y="1147879"/>
            <a:ext cx="520267" cy="627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8" name="Straight Connector 5167"/>
          <p:cNvCxnSpPr>
            <a:stCxn id="5149" idx="2"/>
            <a:endCxn id="5124" idx="3"/>
          </p:cNvCxnSpPr>
          <p:nvPr/>
        </p:nvCxnSpPr>
        <p:spPr>
          <a:xfrm flipH="1" flipV="1">
            <a:off x="2376964" y="993991"/>
            <a:ext cx="1144768" cy="435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0" name="Straight Connector 5169"/>
          <p:cNvCxnSpPr>
            <a:stCxn id="5149" idx="6"/>
            <a:endCxn id="55" idx="1"/>
          </p:cNvCxnSpPr>
          <p:nvPr/>
        </p:nvCxnSpPr>
        <p:spPr>
          <a:xfrm flipV="1">
            <a:off x="5612469" y="993991"/>
            <a:ext cx="1276126" cy="435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514600" y="855747"/>
            <a:ext cx="11419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Constructing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825082" y="87933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using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4699891" y="2272489"/>
            <a:ext cx="849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Using</a:t>
            </a:r>
            <a:endParaRPr lang="en-US" sz="1400" dirty="0"/>
          </a:p>
        </p:txBody>
      </p:sp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3656595" y="2791939"/>
            <a:ext cx="19812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 smtClean="0"/>
              <a:t>Scatterplots </a:t>
            </a:r>
          </a:p>
          <a:p>
            <a:pPr algn="ctr"/>
            <a:r>
              <a:rPr lang="en-US" sz="1400" dirty="0" smtClean="0"/>
              <a:t>to make predictions</a:t>
            </a:r>
            <a:endParaRPr lang="en-US" sz="1400" dirty="0"/>
          </a:p>
        </p:txBody>
      </p:sp>
      <p:cxnSp>
        <p:nvCxnSpPr>
          <p:cNvPr id="64" name="Straight Connector 63"/>
          <p:cNvCxnSpPr>
            <a:stCxn id="5149" idx="4"/>
          </p:cNvCxnSpPr>
          <p:nvPr/>
        </p:nvCxnSpPr>
        <p:spPr>
          <a:xfrm>
            <a:off x="4567101" y="2033112"/>
            <a:ext cx="43434" cy="746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6052207" y="1827947"/>
            <a:ext cx="1376139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Associations</a:t>
            </a:r>
            <a:endParaRPr lang="en-US" sz="1600" dirty="0"/>
          </a:p>
        </p:txBody>
      </p:sp>
      <p:sp>
        <p:nvSpPr>
          <p:cNvPr id="71" name="Oval 70"/>
          <p:cNvSpPr/>
          <p:nvPr/>
        </p:nvSpPr>
        <p:spPr>
          <a:xfrm>
            <a:off x="7758770" y="1775730"/>
            <a:ext cx="744537" cy="5576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Slope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06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306</Words>
  <Application>Microsoft Office PowerPoint</Application>
  <PresentationFormat>On-screen Show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Hays 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Ann Goynes</dc:creator>
  <cp:lastModifiedBy>Jo Ann Goynes</cp:lastModifiedBy>
  <cp:revision>20</cp:revision>
  <dcterms:created xsi:type="dcterms:W3CDTF">2014-10-06T16:21:01Z</dcterms:created>
  <dcterms:modified xsi:type="dcterms:W3CDTF">2015-01-06T02:59:06Z</dcterms:modified>
</cp:coreProperties>
</file>