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7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1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2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9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9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0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2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DBE5-8188-4A8D-9AA8-14D651F24E4A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521F-F265-4DA2-BB4A-8AB3FAF93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7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4419601" y="1688626"/>
            <a:ext cx="2893001" cy="1522202"/>
          </a:xfrm>
          <a:prstGeom prst="ellipse">
            <a:avLst/>
          </a:pr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pPr algn="ctr" defTabSz="914608" eaLnBrk="0" hangingPunct="0"/>
            <a:r>
              <a:rPr lang="en-US" sz="1600" dirty="0" smtClean="0">
                <a:latin typeface="Times" charset="0"/>
              </a:rPr>
              <a:t>Examining the relationship between the unit rate and the slope of a line </a:t>
            </a:r>
          </a:p>
          <a:p>
            <a:pPr algn="ctr" defTabSz="914608" eaLnBrk="0" hangingPunct="0"/>
            <a:r>
              <a:rPr lang="en-US" sz="1600" dirty="0" smtClean="0">
                <a:latin typeface="Times" charset="0"/>
              </a:rPr>
              <a:t>by</a:t>
            </a:r>
            <a:endParaRPr lang="en-US" sz="1600" dirty="0">
              <a:latin typeface="Times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445250" y="197505"/>
            <a:ext cx="30136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NAME</a:t>
            </a:r>
            <a:endParaRPr lang="en-US" altLang="en-US">
              <a:latin typeface="Arial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6445250" y="350184"/>
            <a:ext cx="27892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DATE</a:t>
            </a:r>
            <a:endParaRPr lang="en-US" altLang="en-US">
              <a:latin typeface="Arial" charset="0"/>
            </a:endParaRPr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6807490" y="280148"/>
            <a:ext cx="1896341" cy="28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711489" y="210110"/>
            <a:ext cx="18947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1600" b="1">
                <a:solidFill>
                  <a:srgbClr val="000000"/>
                </a:solidFill>
                <a:latin typeface="Arial" charset="0"/>
              </a:rPr>
              <a:t>The Unit Organizer </a:t>
            </a:r>
            <a:endParaRPr lang="en-US" altLang="en-US">
              <a:latin typeface="Arial" charset="0"/>
            </a:endParaRP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4094307" y="315166"/>
            <a:ext cx="88485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BIGGER PICTURE</a:t>
            </a:r>
            <a:endParaRPr lang="en-US" altLang="en-US">
              <a:latin typeface="Arial" charset="0"/>
            </a:endParaRP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073727" y="843243"/>
            <a:ext cx="53540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LAST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1623580" y="843243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7312603" y="830637"/>
            <a:ext cx="54181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NEXT UNIT</a:t>
            </a:r>
            <a:endParaRPr lang="en-US" altLang="en-US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7874000" y="830637"/>
            <a:ext cx="54502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>
                <a:solidFill>
                  <a:srgbClr val="000000"/>
                </a:solidFill>
                <a:latin typeface="Arial" charset="0"/>
              </a:rPr>
              <a:t>/Experience</a:t>
            </a:r>
            <a:endParaRPr lang="en-US" altLang="en-US">
              <a:latin typeface="Arial" charset="0"/>
            </a:endParaRPr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523876" y="1273270"/>
            <a:ext cx="8226136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512330" y="5101478"/>
            <a:ext cx="8226136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2723285" y="818030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6619876" y="830637"/>
            <a:ext cx="1443" cy="45523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69" name="Arc 37"/>
          <p:cNvSpPr>
            <a:spLocks/>
          </p:cNvSpPr>
          <p:nvPr/>
        </p:nvSpPr>
        <p:spPr bwMode="auto">
          <a:xfrm>
            <a:off x="523876" y="491659"/>
            <a:ext cx="2195079" cy="33897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0" name="Arc 38"/>
          <p:cNvSpPr>
            <a:spLocks/>
          </p:cNvSpPr>
          <p:nvPr/>
        </p:nvSpPr>
        <p:spPr bwMode="auto">
          <a:xfrm>
            <a:off x="512330" y="479052"/>
            <a:ext cx="2206625" cy="35158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60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59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1" name="Arc 39"/>
          <p:cNvSpPr>
            <a:spLocks/>
          </p:cNvSpPr>
          <p:nvPr/>
        </p:nvSpPr>
        <p:spPr bwMode="auto">
          <a:xfrm>
            <a:off x="6619876" y="479052"/>
            <a:ext cx="2153227" cy="345982"/>
          </a:xfrm>
          <a:custGeom>
            <a:avLst/>
            <a:gdLst>
              <a:gd name="G0" fmla="+- 17 0 0"/>
              <a:gd name="G1" fmla="+- 21600 0 0"/>
              <a:gd name="G2" fmla="+- 21600 0 0"/>
              <a:gd name="T0" fmla="*/ 0 w 21616"/>
              <a:gd name="T1" fmla="*/ 1 h 21600"/>
              <a:gd name="T2" fmla="*/ 21616 w 21616"/>
              <a:gd name="T3" fmla="*/ 21494 h 21600"/>
              <a:gd name="T4" fmla="*/ 17 w 216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6" h="21600" fill="none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</a:path>
              <a:path w="21616" h="21600" stroke="0" extrusionOk="0">
                <a:moveTo>
                  <a:pt x="-1" y="0"/>
                </a:moveTo>
                <a:cubicBezTo>
                  <a:pt x="5" y="0"/>
                  <a:pt x="11" y="-1"/>
                  <a:pt x="17" y="0"/>
                </a:cubicBezTo>
                <a:cubicBezTo>
                  <a:pt x="11904" y="0"/>
                  <a:pt x="21558" y="9606"/>
                  <a:pt x="21616" y="21493"/>
                </a:cubicBezTo>
                <a:lnTo>
                  <a:pt x="17" y="21600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2711740" y="479052"/>
            <a:ext cx="3886488" cy="14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711739" y="525276"/>
            <a:ext cx="4329" cy="246529"/>
            <a:chOff x="1760" y="326"/>
            <a:chExt cx="1" cy="145"/>
          </a:xfrm>
        </p:grpSpPr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1760" y="326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43"/>
            <p:cNvSpPr>
              <a:spLocks noChangeShapeType="1"/>
            </p:cNvSpPr>
            <p:nvPr/>
          </p:nvSpPr>
          <p:spPr bwMode="auto">
            <a:xfrm>
              <a:off x="1760" y="388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44"/>
            <p:cNvSpPr>
              <a:spLocks noChangeShapeType="1"/>
            </p:cNvSpPr>
            <p:nvPr/>
          </p:nvSpPr>
          <p:spPr bwMode="auto">
            <a:xfrm>
              <a:off x="1760" y="450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6632863" y="537883"/>
            <a:ext cx="1444" cy="246529"/>
            <a:chOff x="4062" y="333"/>
            <a:chExt cx="1" cy="145"/>
          </a:xfrm>
        </p:grpSpPr>
        <p:sp>
          <p:nvSpPr>
            <p:cNvPr id="18478" name="Line 46"/>
            <p:cNvSpPr>
              <a:spLocks noChangeShapeType="1"/>
            </p:cNvSpPr>
            <p:nvPr/>
          </p:nvSpPr>
          <p:spPr bwMode="auto">
            <a:xfrm>
              <a:off x="4062" y="333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47"/>
            <p:cNvSpPr>
              <a:spLocks noChangeShapeType="1"/>
            </p:cNvSpPr>
            <p:nvPr/>
          </p:nvSpPr>
          <p:spPr bwMode="auto">
            <a:xfrm>
              <a:off x="4062" y="395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48"/>
            <p:cNvSpPr>
              <a:spLocks noChangeShapeType="1"/>
            </p:cNvSpPr>
            <p:nvPr/>
          </p:nvSpPr>
          <p:spPr bwMode="auto">
            <a:xfrm>
              <a:off x="4062" y="457"/>
              <a:ext cx="1" cy="2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512330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523875" y="6563846"/>
            <a:ext cx="8214591" cy="2801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8750012" y="830637"/>
            <a:ext cx="1443" cy="573320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130693" y="5567074"/>
            <a:ext cx="1100978" cy="248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SELF-TEST QUESTIONS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 rot="16200000">
            <a:off x="824825" y="6478369"/>
            <a:ext cx="276999" cy="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rot="960000">
            <a:off x="5269785" y="1422452"/>
            <a:ext cx="83984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608" eaLnBrk="0" hangingPunct="0"/>
            <a:r>
              <a:rPr lang="en-US" altLang="en-US" sz="1100" b="1" dirty="0">
                <a:solidFill>
                  <a:srgbClr val="000000"/>
                </a:solidFill>
                <a:latin typeface="Arial" charset="0"/>
              </a:rPr>
              <a:t>is about...</a:t>
            </a:r>
            <a:endParaRPr lang="en-US" altLang="en-US" sz="1100" dirty="0">
              <a:latin typeface="Arial" charset="0"/>
            </a:endParaRPr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2267239" y="1285875"/>
            <a:ext cx="1443" cy="381560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536864" y="1578630"/>
            <a:ext cx="1741921" cy="1400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 rot="5400000">
            <a:off x="8532462" y="5885966"/>
            <a:ext cx="29655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 UNIT </a:t>
            </a:r>
            <a:endParaRPr lang="en-US" altLang="en-US">
              <a:latin typeface="Arial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 rot="5400000">
            <a:off x="8072015" y="5882465"/>
            <a:ext cx="8335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RELATIONSHIPS</a:t>
            </a:r>
            <a:endParaRPr lang="en-US" altLang="en-US">
              <a:latin typeface="Arial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910649" y="1299883"/>
            <a:ext cx="1023215" cy="12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14608" eaLnBrk="0" hangingPunct="0"/>
            <a:r>
              <a:rPr lang="en-US" altLang="en-US" sz="800" b="1" dirty="0">
                <a:solidFill>
                  <a:srgbClr val="000000"/>
                </a:solidFill>
                <a:latin typeface="Arial" charset="0"/>
              </a:rPr>
              <a:t>Unit Schedule</a:t>
            </a:r>
            <a:endParaRPr lang="en-US" altLang="en-US" dirty="0">
              <a:latin typeface="Arial" charset="0"/>
            </a:endParaRPr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6697296" y="5125291"/>
            <a:ext cx="1444" cy="1427349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8397876" y="5125291"/>
            <a:ext cx="2886" cy="1427349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512330" y="818030"/>
            <a:ext cx="8249227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6" name="Rectangle 64"/>
          <p:cNvSpPr>
            <a:spLocks noChangeArrowheads="1"/>
          </p:cNvSpPr>
          <p:nvPr/>
        </p:nvSpPr>
        <p:spPr bwMode="auto">
          <a:xfrm>
            <a:off x="2711740" y="806824"/>
            <a:ext cx="3944215" cy="479051"/>
          </a:xfrm>
          <a:prstGeom prst="rect">
            <a:avLst/>
          </a:prstGeom>
          <a:noFill/>
          <a:ln w="42863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497" name="Rectangle 65"/>
          <p:cNvSpPr>
            <a:spLocks noChangeArrowheads="1"/>
          </p:cNvSpPr>
          <p:nvPr/>
        </p:nvSpPr>
        <p:spPr bwMode="auto">
          <a:xfrm>
            <a:off x="2619376" y="1344706"/>
            <a:ext cx="49532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UNIT MAP</a:t>
            </a:r>
            <a:endParaRPr lang="en-US" altLang="en-US">
              <a:latin typeface="Arial" charset="0"/>
            </a:endParaRPr>
          </a:p>
        </p:txBody>
      </p:sp>
      <p:sp>
        <p:nvSpPr>
          <p:cNvPr id="18498" name="Rectangle 66"/>
          <p:cNvSpPr>
            <a:spLocks noChangeArrowheads="1"/>
          </p:cNvSpPr>
          <p:nvPr/>
        </p:nvSpPr>
        <p:spPr bwMode="auto">
          <a:xfrm>
            <a:off x="4173682" y="848845"/>
            <a:ext cx="90409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900" b="1">
                <a:solidFill>
                  <a:srgbClr val="000000"/>
                </a:solidFill>
                <a:latin typeface="Arial" charset="0"/>
              </a:rPr>
              <a:t>CURRENT UNIT:</a:t>
            </a:r>
            <a:endParaRPr lang="en-US" altLang="en-US">
              <a:latin typeface="Arial" charset="0"/>
            </a:endParaRPr>
          </a:p>
        </p:txBody>
      </p: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2770909" y="876860"/>
            <a:ext cx="163080" cy="152681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71500" y="843243"/>
            <a:ext cx="163080" cy="1610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6692035" y="843243"/>
            <a:ext cx="163079" cy="149879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2326409" y="1333500"/>
            <a:ext cx="163080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8540750" y="5160309"/>
            <a:ext cx="163080" cy="165287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583046" y="6307512"/>
            <a:ext cx="164523" cy="162485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583046" y="1322294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06" name="Rectangle 74"/>
          <p:cNvSpPr>
            <a:spLocks noChangeArrowheads="1"/>
          </p:cNvSpPr>
          <p:nvPr/>
        </p:nvSpPr>
        <p:spPr bwMode="auto">
          <a:xfrm>
            <a:off x="2817091" y="88806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1</a:t>
            </a:r>
            <a:endParaRPr lang="en-US" altLang="en-US">
              <a:latin typeface="Arial" charset="0"/>
            </a:endParaRPr>
          </a:p>
        </p:txBody>
      </p:sp>
      <p:sp>
        <p:nvSpPr>
          <p:cNvPr id="18507" name="Rectangle 75"/>
          <p:cNvSpPr>
            <a:spLocks noChangeArrowheads="1"/>
          </p:cNvSpPr>
          <p:nvPr/>
        </p:nvSpPr>
        <p:spPr bwMode="auto">
          <a:xfrm>
            <a:off x="6738217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3</a:t>
            </a:r>
            <a:endParaRPr lang="en-US" altLang="en-US">
              <a:latin typeface="Arial" charset="0"/>
            </a:endParaRPr>
          </a:p>
        </p:txBody>
      </p:sp>
      <p:sp>
        <p:nvSpPr>
          <p:cNvPr id="18508" name="Rectangle 76"/>
          <p:cNvSpPr>
            <a:spLocks noChangeArrowheads="1"/>
          </p:cNvSpPr>
          <p:nvPr/>
        </p:nvSpPr>
        <p:spPr bwMode="auto">
          <a:xfrm>
            <a:off x="617682" y="85304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altLang="en-US">
              <a:latin typeface="Arial" charset="0"/>
            </a:endParaRPr>
          </a:p>
        </p:txBody>
      </p:sp>
      <p:sp>
        <p:nvSpPr>
          <p:cNvPr id="18509" name="Oval 77"/>
          <p:cNvSpPr>
            <a:spLocks noChangeArrowheads="1"/>
          </p:cNvSpPr>
          <p:nvPr/>
        </p:nvSpPr>
        <p:spPr bwMode="auto">
          <a:xfrm>
            <a:off x="3882159" y="291353"/>
            <a:ext cx="164523" cy="163886"/>
          </a:xfrm>
          <a:prstGeom prst="ellipse">
            <a:avLst/>
          </a:prstGeom>
          <a:solidFill>
            <a:srgbClr val="FFFFFF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0" name="Rectangle 78"/>
          <p:cNvSpPr>
            <a:spLocks noChangeArrowheads="1"/>
          </p:cNvSpPr>
          <p:nvPr/>
        </p:nvSpPr>
        <p:spPr bwMode="auto">
          <a:xfrm>
            <a:off x="3918239" y="31516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4</a:t>
            </a:r>
            <a:endParaRPr lang="en-US" altLang="en-US">
              <a:latin typeface="Arial" charset="0"/>
            </a:endParaRPr>
          </a:p>
        </p:txBody>
      </p:sp>
      <p:sp>
        <p:nvSpPr>
          <p:cNvPr id="18511" name="Rectangle 79"/>
          <p:cNvSpPr>
            <a:spLocks noChangeArrowheads="1"/>
          </p:cNvSpPr>
          <p:nvPr/>
        </p:nvSpPr>
        <p:spPr bwMode="auto">
          <a:xfrm>
            <a:off x="2384137" y="1368519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5</a:t>
            </a:r>
            <a:endParaRPr lang="en-US" altLang="en-US">
              <a:latin typeface="Arial" charset="0"/>
            </a:endParaRPr>
          </a:p>
        </p:txBody>
      </p:sp>
      <p:sp>
        <p:nvSpPr>
          <p:cNvPr id="18512" name="Rectangle 80"/>
          <p:cNvSpPr>
            <a:spLocks noChangeArrowheads="1"/>
          </p:cNvSpPr>
          <p:nvPr/>
        </p:nvSpPr>
        <p:spPr bwMode="auto">
          <a:xfrm>
            <a:off x="8598477" y="5193927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6</a:t>
            </a:r>
            <a:endParaRPr lang="en-US" altLang="en-US">
              <a:latin typeface="Arial" charset="0"/>
            </a:endParaRPr>
          </a:p>
        </p:txBody>
      </p:sp>
      <p:sp>
        <p:nvSpPr>
          <p:cNvPr id="18513" name="Rectangle 81"/>
          <p:cNvSpPr>
            <a:spLocks noChangeArrowheads="1"/>
          </p:cNvSpPr>
          <p:nvPr/>
        </p:nvSpPr>
        <p:spPr bwMode="auto">
          <a:xfrm>
            <a:off x="629227" y="6329924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7</a:t>
            </a:r>
            <a:endParaRPr lang="en-US" altLang="en-US">
              <a:latin typeface="Arial" charset="0"/>
            </a:endParaRPr>
          </a:p>
        </p:txBody>
      </p:sp>
      <p:sp>
        <p:nvSpPr>
          <p:cNvPr id="18514" name="Rectangle 82"/>
          <p:cNvSpPr>
            <a:spLocks noChangeArrowheads="1"/>
          </p:cNvSpPr>
          <p:nvPr/>
        </p:nvSpPr>
        <p:spPr bwMode="auto">
          <a:xfrm>
            <a:off x="629227" y="1344706"/>
            <a:ext cx="5770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r>
              <a:rPr lang="en-US" altLang="en-US" sz="800" b="1">
                <a:solidFill>
                  <a:srgbClr val="000000"/>
                </a:solidFill>
                <a:latin typeface="Arial" charset="0"/>
              </a:rPr>
              <a:t>8</a:t>
            </a:r>
            <a:endParaRPr lang="en-US" altLang="en-US">
              <a:latin typeface="Arial" charset="0"/>
            </a:endParaRPr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>
            <a:off x="6807490" y="442632"/>
            <a:ext cx="1896341" cy="1401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</p:spPr>
        <p:txBody>
          <a:bodyPr lIns="82058" tIns="41029" rIns="82058" bIns="41029"/>
          <a:lstStyle/>
          <a:p>
            <a:endParaRPr lang="en-US"/>
          </a:p>
        </p:txBody>
      </p:sp>
      <p:sp>
        <p:nvSpPr>
          <p:cNvPr id="18516" name="Rectangle 84"/>
          <p:cNvSpPr>
            <a:spLocks noChangeArrowheads="1"/>
          </p:cNvSpPr>
          <p:nvPr/>
        </p:nvSpPr>
        <p:spPr bwMode="auto">
          <a:xfrm>
            <a:off x="7087467" y="105056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7137977" y="270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71500" y="2175342"/>
            <a:ext cx="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 eaLnBrk="0" hangingPunct="0"/>
            <a:endParaRPr lang="en-US" altLang="en-US">
              <a:latin typeface="Arial" charset="0"/>
            </a:endParaRPr>
          </a:p>
        </p:txBody>
      </p:sp>
      <p:grpSp>
        <p:nvGrpSpPr>
          <p:cNvPr id="18519" name="Group 87"/>
          <p:cNvGrpSpPr>
            <a:grpSpLocks/>
          </p:cNvGrpSpPr>
          <p:nvPr/>
        </p:nvGrpSpPr>
        <p:grpSpPr bwMode="auto">
          <a:xfrm>
            <a:off x="2079626" y="606519"/>
            <a:ext cx="1324841" cy="93849"/>
            <a:chOff x="1388" y="374"/>
            <a:chExt cx="778" cy="55"/>
          </a:xfrm>
        </p:grpSpPr>
        <p:sp>
          <p:nvSpPr>
            <p:cNvPr id="18520" name="Freeform 88"/>
            <p:cNvSpPr>
              <a:spLocks/>
            </p:cNvSpPr>
            <p:nvPr/>
          </p:nvSpPr>
          <p:spPr bwMode="auto">
            <a:xfrm>
              <a:off x="1388" y="374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89"/>
            <p:cNvSpPr>
              <a:spLocks noChangeShapeType="1"/>
            </p:cNvSpPr>
            <p:nvPr/>
          </p:nvSpPr>
          <p:spPr bwMode="auto">
            <a:xfrm flipH="1">
              <a:off x="1498" y="395"/>
              <a:ext cx="66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522" name="Group 90"/>
          <p:cNvGrpSpPr>
            <a:grpSpLocks/>
          </p:cNvGrpSpPr>
          <p:nvPr/>
        </p:nvGrpSpPr>
        <p:grpSpPr bwMode="auto">
          <a:xfrm>
            <a:off x="5645728" y="581306"/>
            <a:ext cx="1526886" cy="92449"/>
            <a:chOff x="3482" y="359"/>
            <a:chExt cx="898" cy="55"/>
          </a:xfrm>
        </p:grpSpPr>
        <p:sp>
          <p:nvSpPr>
            <p:cNvPr id="18523" name="Freeform 91"/>
            <p:cNvSpPr>
              <a:spLocks/>
            </p:cNvSpPr>
            <p:nvPr/>
          </p:nvSpPr>
          <p:spPr bwMode="auto">
            <a:xfrm flipH="1">
              <a:off x="4263" y="359"/>
              <a:ext cx="117" cy="5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17" y="0"/>
                </a:cxn>
                <a:cxn ang="0">
                  <a:pos x="117" y="28"/>
                </a:cxn>
                <a:cxn ang="0">
                  <a:pos x="117" y="55"/>
                </a:cxn>
                <a:cxn ang="0">
                  <a:pos x="0" y="28"/>
                </a:cxn>
              </a:cxnLst>
              <a:rect l="0" t="0" r="r" b="b"/>
              <a:pathLst>
                <a:path w="117" h="55">
                  <a:moveTo>
                    <a:pt x="0" y="28"/>
                  </a:moveTo>
                  <a:lnTo>
                    <a:pt x="117" y="0"/>
                  </a:lnTo>
                  <a:lnTo>
                    <a:pt x="117" y="28"/>
                  </a:lnTo>
                  <a:lnTo>
                    <a:pt x="117" y="5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92"/>
            <p:cNvSpPr>
              <a:spLocks noChangeShapeType="1"/>
            </p:cNvSpPr>
            <p:nvPr/>
          </p:nvSpPr>
          <p:spPr bwMode="auto">
            <a:xfrm>
              <a:off x="3482" y="380"/>
              <a:ext cx="78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525" name="Line 93"/>
          <p:cNvSpPr>
            <a:spLocks noChangeShapeType="1"/>
          </p:cNvSpPr>
          <p:nvPr/>
        </p:nvSpPr>
        <p:spPr bwMode="auto">
          <a:xfrm>
            <a:off x="865910" y="5126692"/>
            <a:ext cx="4330" cy="140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18564" name="Text Box 132"/>
          <p:cNvSpPr txBox="1">
            <a:spLocks noChangeArrowheads="1"/>
          </p:cNvSpPr>
          <p:nvPr/>
        </p:nvSpPr>
        <p:spPr bwMode="auto">
          <a:xfrm>
            <a:off x="496455" y="1613646"/>
            <a:ext cx="1772227" cy="38223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2058" tIns="41029" rIns="82058" bIns="41029">
            <a:spAutoFit/>
          </a:bodyPr>
          <a:lstStyle/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1.  Identify proportional graphs, tables, and equations. </a:t>
            </a:r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2.  Identify non-proportional graphs, tables, and equations.</a:t>
            </a:r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3.  Compare and contrast direct variation and non-direct variation.</a:t>
            </a:r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4.  Identify functions from ordered pairs, tables, mappings and graphs.</a:t>
            </a:r>
          </a:p>
          <a:p>
            <a:pPr defTabSz="914608">
              <a:spcBef>
                <a:spcPct val="50000"/>
              </a:spcBef>
            </a:pPr>
            <a:r>
              <a:rPr lang="en-US" sz="1200" u="sng" dirty="0" smtClean="0"/>
              <a:t>5.  Apply linear functions to saving for college and long term investments.</a:t>
            </a:r>
            <a:endParaRPr lang="en-US" sz="1200" u="sng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  <a:p>
            <a:pPr defTabSz="914608">
              <a:spcBef>
                <a:spcPct val="50000"/>
              </a:spcBef>
            </a:pPr>
            <a:endParaRPr lang="en-US" sz="1300" dirty="0"/>
          </a:p>
        </p:txBody>
      </p:sp>
      <p:sp>
        <p:nvSpPr>
          <p:cNvPr id="86" name="TextBox 85"/>
          <p:cNvSpPr txBox="1"/>
          <p:nvPr/>
        </p:nvSpPr>
        <p:spPr>
          <a:xfrm>
            <a:off x="3411682" y="529478"/>
            <a:ext cx="2234045" cy="29872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099271" y="952564"/>
            <a:ext cx="3369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Proportional and Non-Proportional Functions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65307" y="876860"/>
            <a:ext cx="21286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Understanding Slope and the y-intercept</a:t>
            </a:r>
            <a:endParaRPr lang="en-US" sz="1100" dirty="0"/>
          </a:p>
        </p:txBody>
      </p:sp>
      <p:sp>
        <p:nvSpPr>
          <p:cNvPr id="10" name="Oval 9"/>
          <p:cNvSpPr/>
          <p:nvPr/>
        </p:nvSpPr>
        <p:spPr>
          <a:xfrm>
            <a:off x="2412991" y="3507248"/>
            <a:ext cx="2210327" cy="130111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Linear Functions in y=</a:t>
            </a:r>
            <a:r>
              <a:rPr lang="en-US" sz="1600" dirty="0" err="1" smtClean="0"/>
              <a:t>mx+b</a:t>
            </a:r>
            <a:r>
              <a:rPr lang="en-US" sz="1600" dirty="0" smtClean="0"/>
              <a:t> form</a:t>
            </a:r>
            <a:endParaRPr lang="en-US" sz="1600" dirty="0"/>
          </a:p>
        </p:txBody>
      </p:sp>
      <p:sp>
        <p:nvSpPr>
          <p:cNvPr id="94" name="Oval 93"/>
          <p:cNvSpPr/>
          <p:nvPr/>
        </p:nvSpPr>
        <p:spPr>
          <a:xfrm>
            <a:off x="6645197" y="3697241"/>
            <a:ext cx="1895553" cy="9211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Personal Financial Literacy</a:t>
            </a:r>
            <a:endParaRPr lang="en-US" dirty="0"/>
          </a:p>
        </p:txBody>
      </p:sp>
      <p:cxnSp>
        <p:nvCxnSpPr>
          <p:cNvPr id="3" name="Straight Connector 2"/>
          <p:cNvCxnSpPr>
            <a:stCxn id="18434" idx="3"/>
            <a:endCxn id="10" idx="7"/>
          </p:cNvCxnSpPr>
          <p:nvPr/>
        </p:nvCxnSpPr>
        <p:spPr>
          <a:xfrm flipH="1">
            <a:off x="4299623" y="2987907"/>
            <a:ext cx="543648" cy="709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8434" idx="5"/>
            <a:endCxn id="94" idx="0"/>
          </p:cNvCxnSpPr>
          <p:nvPr/>
        </p:nvCxnSpPr>
        <p:spPr>
          <a:xfrm>
            <a:off x="6888932" y="2987907"/>
            <a:ext cx="704042" cy="709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83665" y="949622"/>
            <a:ext cx="20464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Statistics with Bivariate Data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6746875" y="5255482"/>
            <a:ext cx="174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Identify</a:t>
            </a:r>
          </a:p>
          <a:p>
            <a:r>
              <a:rPr lang="en-US" sz="1200" dirty="0" smtClean="0"/>
              <a:t>Calculate</a:t>
            </a:r>
          </a:p>
          <a:p>
            <a:r>
              <a:rPr lang="en-US" sz="1200" dirty="0" smtClean="0"/>
              <a:t>Compare and Contrast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518155" y="2959728"/>
            <a:ext cx="1136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identifying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7172614" y="3067212"/>
            <a:ext cx="1225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40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29270" y="29686"/>
            <a:ext cx="8196262" cy="6289675"/>
            <a:chOff x="295" y="43"/>
            <a:chExt cx="5163" cy="3962"/>
          </a:xfrm>
        </p:grpSpPr>
        <p:sp>
          <p:nvSpPr>
            <p:cNvPr id="5129" name="Rectangle 3"/>
            <p:cNvSpPr>
              <a:spLocks noChangeArrowheads="1"/>
            </p:cNvSpPr>
            <p:nvPr/>
          </p:nvSpPr>
          <p:spPr bwMode="auto">
            <a:xfrm>
              <a:off x="303" y="247"/>
              <a:ext cx="5147" cy="3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en-US" dirty="0">
                <a:latin typeface="Times" pitchFamily="18" charset="0"/>
              </a:endParaRPr>
            </a:p>
          </p:txBody>
        </p:sp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295" y="240"/>
              <a:ext cx="5163" cy="3765"/>
            </a:xfrm>
            <a:prstGeom prst="rect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5"/>
            <p:cNvSpPr>
              <a:spLocks noChangeArrowheads="1"/>
            </p:cNvSpPr>
            <p:nvPr/>
          </p:nvSpPr>
          <p:spPr bwMode="auto">
            <a:xfrm>
              <a:off x="3892" y="4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NAME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3892" y="131"/>
              <a:ext cx="192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>
                  <a:solidFill>
                    <a:srgbClr val="000000"/>
                  </a:solidFill>
                  <a:latin typeface="Arial" charset="0"/>
                </a:rPr>
                <a:t>DATE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3" name="Line 7"/>
            <p:cNvSpPr>
              <a:spLocks noChangeShapeType="1"/>
            </p:cNvSpPr>
            <p:nvPr/>
          </p:nvSpPr>
          <p:spPr bwMode="auto">
            <a:xfrm>
              <a:off x="4118" y="102"/>
              <a:ext cx="134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8"/>
            <p:cNvSpPr>
              <a:spLocks noChangeShapeType="1"/>
            </p:cNvSpPr>
            <p:nvPr/>
          </p:nvSpPr>
          <p:spPr bwMode="auto">
            <a:xfrm>
              <a:off x="4133" y="196"/>
              <a:ext cx="1310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324" y="58"/>
              <a:ext cx="121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1700" b="1">
                  <a:solidFill>
                    <a:srgbClr val="000000"/>
                  </a:solidFill>
                  <a:latin typeface="Arial" charset="0"/>
                </a:rPr>
                <a:t>The Unit Organizer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36" name="Line 10"/>
            <p:cNvSpPr>
              <a:spLocks noChangeShapeType="1"/>
            </p:cNvSpPr>
            <p:nvPr/>
          </p:nvSpPr>
          <p:spPr bwMode="auto">
            <a:xfrm>
              <a:off x="324" y="3553"/>
              <a:ext cx="5112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 rot="-5400000">
              <a:off x="289" y="3654"/>
              <a:ext cx="3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NEW </a:t>
              </a:r>
              <a:endParaRPr lang="en-US" altLang="en-US">
                <a:latin typeface="Arial" charset="0"/>
              </a:endParaRP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UNIT </a:t>
              </a:r>
              <a:endParaRPr lang="en-US" altLang="en-US">
                <a:latin typeface="Arial" charset="0"/>
              </a:endParaRP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SELF-TEST</a:t>
              </a:r>
            </a:p>
            <a:p>
              <a:pPr algn="ctr" eaLnBrk="0" hangingPunct="0"/>
              <a:r>
                <a:rPr lang="en-US" altLang="en-US" sz="800" b="1">
                  <a:solidFill>
                    <a:srgbClr val="000000"/>
                  </a:solidFill>
                  <a:latin typeface="Arial" charset="0"/>
                </a:rPr>
                <a:t>QUESTIONS</a:t>
              </a:r>
            </a:p>
          </p:txBody>
        </p:sp>
        <p:sp>
          <p:nvSpPr>
            <p:cNvPr id="5138" name="Line 12"/>
            <p:cNvSpPr>
              <a:spLocks noChangeShapeType="1"/>
            </p:cNvSpPr>
            <p:nvPr/>
          </p:nvSpPr>
          <p:spPr bwMode="auto">
            <a:xfrm>
              <a:off x="645" y="3553"/>
              <a:ext cx="1" cy="43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455" y="255"/>
              <a:ext cx="81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1100" b="1">
                  <a:solidFill>
                    <a:srgbClr val="000000"/>
                  </a:solidFill>
                  <a:latin typeface="Arial" charset="0"/>
                </a:rPr>
                <a:t>Expanded Unit Map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0" name="Line 14"/>
            <p:cNvSpPr>
              <a:spLocks noChangeShapeType="1"/>
            </p:cNvSpPr>
            <p:nvPr/>
          </p:nvSpPr>
          <p:spPr bwMode="auto">
            <a:xfrm>
              <a:off x="2298" y="298"/>
              <a:ext cx="487" cy="23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1730" y="102"/>
              <a:ext cx="2111" cy="1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1715" y="87"/>
              <a:ext cx="2141" cy="226"/>
            </a:xfrm>
            <a:prstGeom prst="rect">
              <a:avLst/>
            </a:prstGeom>
            <a:noFill/>
            <a:ln w="460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 rot="960000">
              <a:off x="2618" y="380"/>
              <a:ext cx="469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 dirty="0">
                  <a:solidFill>
                    <a:srgbClr val="000000"/>
                  </a:solidFill>
                  <a:latin typeface="Arial" charset="0"/>
                </a:rPr>
                <a:t>is about...</a:t>
              </a:r>
              <a:endParaRPr lang="en-US" altLang="en-US" dirty="0">
                <a:latin typeface="Arial" charset="0"/>
              </a:endParaRPr>
            </a:p>
          </p:txBody>
        </p:sp>
        <p:sp>
          <p:nvSpPr>
            <p:cNvPr id="5144" name="Oval 18"/>
            <p:cNvSpPr>
              <a:spLocks noChangeArrowheads="1"/>
            </p:cNvSpPr>
            <p:nvPr/>
          </p:nvSpPr>
          <p:spPr bwMode="auto">
            <a:xfrm>
              <a:off x="346" y="26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Oval 19"/>
            <p:cNvSpPr>
              <a:spLocks noChangeArrowheads="1"/>
            </p:cNvSpPr>
            <p:nvPr/>
          </p:nvSpPr>
          <p:spPr bwMode="auto">
            <a:xfrm>
              <a:off x="346" y="3582"/>
              <a:ext cx="102" cy="10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0"/>
            <p:cNvSpPr>
              <a:spLocks noChangeArrowheads="1"/>
            </p:cNvSpPr>
            <p:nvPr/>
          </p:nvSpPr>
          <p:spPr bwMode="auto">
            <a:xfrm>
              <a:off x="372" y="270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9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7" name="Rectangle 21"/>
            <p:cNvSpPr>
              <a:spLocks noChangeArrowheads="1"/>
            </p:cNvSpPr>
            <p:nvPr/>
          </p:nvSpPr>
          <p:spPr bwMode="auto">
            <a:xfrm>
              <a:off x="368" y="3598"/>
              <a:ext cx="8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just" eaLnBrk="0" hangingPunct="0"/>
              <a:r>
                <a:rPr lang="en-US" altLang="en-US" sz="900" b="1">
                  <a:solidFill>
                    <a:srgbClr val="000000"/>
                  </a:solidFill>
                  <a:latin typeface="Arial" charset="0"/>
                </a:rPr>
                <a:t>10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5148" name="Oval 22"/>
            <p:cNvSpPr>
              <a:spLocks noChangeArrowheads="1"/>
            </p:cNvSpPr>
            <p:nvPr/>
          </p:nvSpPr>
          <p:spPr bwMode="auto">
            <a:xfrm>
              <a:off x="2276" y="480"/>
              <a:ext cx="1238" cy="91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Oval 23"/>
            <p:cNvSpPr>
              <a:spLocks noChangeArrowheads="1"/>
            </p:cNvSpPr>
            <p:nvPr/>
          </p:nvSpPr>
          <p:spPr bwMode="auto">
            <a:xfrm>
              <a:off x="2298" y="553"/>
              <a:ext cx="1317" cy="609"/>
            </a:xfrm>
            <a:prstGeom prst="ellips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3" name="Text Box 42"/>
          <p:cNvSpPr txBox="1">
            <a:spLocks noChangeArrowheads="1"/>
          </p:cNvSpPr>
          <p:nvPr/>
        </p:nvSpPr>
        <p:spPr bwMode="auto">
          <a:xfrm>
            <a:off x="3707248" y="937984"/>
            <a:ext cx="17811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608"/>
            <a:r>
              <a:rPr lang="en-US" sz="1100" dirty="0" smtClean="0">
                <a:latin typeface="Times" charset="0"/>
              </a:rPr>
              <a:t>Examining the </a:t>
            </a:r>
            <a:r>
              <a:rPr lang="en-US" sz="1100" dirty="0">
                <a:latin typeface="Times" charset="0"/>
              </a:rPr>
              <a:t>relationship between the unit rate and the slope of a line </a:t>
            </a:r>
          </a:p>
          <a:p>
            <a:pPr algn="ctr" defTabSz="914608"/>
            <a:r>
              <a:rPr lang="en-US" sz="1100" dirty="0">
                <a:latin typeface="Times" charset="0"/>
              </a:rPr>
              <a:t>by</a:t>
            </a:r>
            <a:endParaRPr lang="en-US" sz="1100" dirty="0">
              <a:latin typeface="Times" charset="0"/>
            </a:endParaRPr>
          </a:p>
        </p:txBody>
      </p:sp>
      <p:sp>
        <p:nvSpPr>
          <p:cNvPr id="5124" name="Text Box 43"/>
          <p:cNvSpPr txBox="1">
            <a:spLocks noChangeArrowheads="1"/>
          </p:cNvSpPr>
          <p:nvPr/>
        </p:nvSpPr>
        <p:spPr bwMode="auto">
          <a:xfrm>
            <a:off x="395764" y="840102"/>
            <a:ext cx="19812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 smtClean="0">
                <a:latin typeface="Times" pitchFamily="18" charset="0"/>
              </a:rPr>
              <a:t>Linear Functions in y=</a:t>
            </a:r>
            <a:r>
              <a:rPr lang="en-US" altLang="en-US" sz="1400" dirty="0" err="1" smtClean="0">
                <a:latin typeface="Times" pitchFamily="18" charset="0"/>
              </a:rPr>
              <a:t>mx+b</a:t>
            </a:r>
            <a:r>
              <a:rPr lang="en-US" altLang="en-US" sz="1400" dirty="0" smtClean="0">
                <a:latin typeface="Times" pitchFamily="18" charset="0"/>
              </a:rPr>
              <a:t> form</a:t>
            </a:r>
            <a:endParaRPr lang="en-US" altLang="en-US" sz="1400" dirty="0">
              <a:latin typeface="Times" pitchFamily="18" charset="0"/>
            </a:endParaRPr>
          </a:p>
        </p:txBody>
      </p:sp>
      <p:sp>
        <p:nvSpPr>
          <p:cNvPr id="5128" name="Text Box 47"/>
          <p:cNvSpPr txBox="1">
            <a:spLocks noChangeArrowheads="1"/>
          </p:cNvSpPr>
          <p:nvPr/>
        </p:nvSpPr>
        <p:spPr bwMode="auto">
          <a:xfrm>
            <a:off x="2560410" y="123349"/>
            <a:ext cx="3429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50" dirty="0"/>
              <a:t>Proportional and Non-Proportional Functions</a:t>
            </a:r>
            <a:endParaRPr lang="en-US" sz="1050" dirty="0"/>
          </a:p>
        </p:txBody>
      </p:sp>
      <p:sp>
        <p:nvSpPr>
          <p:cNvPr id="2" name="Oval 1"/>
          <p:cNvSpPr/>
          <p:nvPr/>
        </p:nvSpPr>
        <p:spPr>
          <a:xfrm>
            <a:off x="375307" y="1980347"/>
            <a:ext cx="1379199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Proportional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0" name="Oval 49"/>
          <p:cNvSpPr/>
          <p:nvPr/>
        </p:nvSpPr>
        <p:spPr>
          <a:xfrm>
            <a:off x="1899751" y="1981200"/>
            <a:ext cx="1601343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Non-Proportional</a:t>
            </a:r>
            <a:endParaRPr lang="en-US" sz="1200" dirty="0"/>
          </a:p>
        </p:txBody>
      </p:sp>
      <p:sp>
        <p:nvSpPr>
          <p:cNvPr id="52" name="Oval 51"/>
          <p:cNvSpPr/>
          <p:nvPr/>
        </p:nvSpPr>
        <p:spPr>
          <a:xfrm>
            <a:off x="441467" y="4038600"/>
            <a:ext cx="1238250" cy="72090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Direct Variation</a:t>
            </a:r>
            <a:endParaRPr lang="en-US" sz="1200" dirty="0"/>
          </a:p>
        </p:txBody>
      </p:sp>
      <p:sp>
        <p:nvSpPr>
          <p:cNvPr id="53" name="Oval 52"/>
          <p:cNvSpPr/>
          <p:nvPr/>
        </p:nvSpPr>
        <p:spPr>
          <a:xfrm>
            <a:off x="1990173" y="3977925"/>
            <a:ext cx="1420498" cy="7765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Non-Direct Variation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3855106" y="2718118"/>
            <a:ext cx="1479551" cy="304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Functions</a:t>
            </a:r>
            <a:endParaRPr lang="en-US" sz="1400" dirty="0"/>
          </a:p>
        </p:txBody>
      </p:sp>
      <p:sp>
        <p:nvSpPr>
          <p:cNvPr id="55" name="Text Box 43"/>
          <p:cNvSpPr txBox="1">
            <a:spLocks noChangeArrowheads="1"/>
          </p:cNvSpPr>
          <p:nvPr/>
        </p:nvSpPr>
        <p:spPr bwMode="auto">
          <a:xfrm>
            <a:off x="6888595" y="840102"/>
            <a:ext cx="1489075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 smtClean="0">
                <a:latin typeface="Times" pitchFamily="18" charset="0"/>
              </a:rPr>
              <a:t>Personal Financial Literacy</a:t>
            </a:r>
            <a:endParaRPr lang="en-US" altLang="en-US" sz="1400" dirty="0">
              <a:latin typeface="Times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486077" y="1807650"/>
            <a:ext cx="1320800" cy="78315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Saving for College</a:t>
            </a:r>
            <a:endParaRPr lang="en-US" sz="1600" dirty="0"/>
          </a:p>
        </p:txBody>
      </p:sp>
      <p:sp>
        <p:nvSpPr>
          <p:cNvPr id="58" name="Oval 57"/>
          <p:cNvSpPr/>
          <p:nvPr/>
        </p:nvSpPr>
        <p:spPr>
          <a:xfrm>
            <a:off x="6858000" y="1774916"/>
            <a:ext cx="1550266" cy="81588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Long Term Investments</a:t>
            </a:r>
            <a:endParaRPr lang="en-US" sz="1400" dirty="0"/>
          </a:p>
        </p:txBody>
      </p:sp>
      <p:cxnSp>
        <p:nvCxnSpPr>
          <p:cNvPr id="4" name="Straight Connector 3"/>
          <p:cNvCxnSpPr>
            <a:stCxn id="5124" idx="2"/>
            <a:endCxn id="2" idx="0"/>
          </p:cNvCxnSpPr>
          <p:nvPr/>
        </p:nvCxnSpPr>
        <p:spPr>
          <a:xfrm flipH="1">
            <a:off x="1064907" y="1363322"/>
            <a:ext cx="321457" cy="617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124" idx="2"/>
            <a:endCxn id="50" idx="0"/>
          </p:cNvCxnSpPr>
          <p:nvPr/>
        </p:nvCxnSpPr>
        <p:spPr>
          <a:xfrm>
            <a:off x="1386364" y="1363322"/>
            <a:ext cx="1314059" cy="617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4"/>
            <a:endCxn id="52" idx="0"/>
          </p:cNvCxnSpPr>
          <p:nvPr/>
        </p:nvCxnSpPr>
        <p:spPr>
          <a:xfrm flipH="1">
            <a:off x="1060592" y="2589947"/>
            <a:ext cx="4315" cy="1448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0" idx="4"/>
            <a:endCxn id="53" idx="0"/>
          </p:cNvCxnSpPr>
          <p:nvPr/>
        </p:nvCxnSpPr>
        <p:spPr>
          <a:xfrm flipH="1">
            <a:off x="2700422" y="2590800"/>
            <a:ext cx="1" cy="1387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149" idx="4"/>
            <a:endCxn id="8" idx="0"/>
          </p:cNvCxnSpPr>
          <p:nvPr/>
        </p:nvCxnSpPr>
        <p:spPr>
          <a:xfrm>
            <a:off x="4554401" y="1806099"/>
            <a:ext cx="40481" cy="912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5" idx="2"/>
            <a:endCxn id="56" idx="0"/>
          </p:cNvCxnSpPr>
          <p:nvPr/>
        </p:nvCxnSpPr>
        <p:spPr>
          <a:xfrm flipH="1">
            <a:off x="6146477" y="1363322"/>
            <a:ext cx="1486656" cy="444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5" idx="2"/>
            <a:endCxn id="58" idx="0"/>
          </p:cNvCxnSpPr>
          <p:nvPr/>
        </p:nvCxnSpPr>
        <p:spPr>
          <a:xfrm>
            <a:off x="7633133" y="1363322"/>
            <a:ext cx="0" cy="411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8" name="Straight Connector 5167"/>
          <p:cNvCxnSpPr>
            <a:stCxn id="5149" idx="2"/>
            <a:endCxn id="5124" idx="3"/>
          </p:cNvCxnSpPr>
          <p:nvPr/>
        </p:nvCxnSpPr>
        <p:spPr>
          <a:xfrm flipH="1" flipV="1">
            <a:off x="2376964" y="1101712"/>
            <a:ext cx="1132068" cy="220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0" name="Straight Connector 5169"/>
          <p:cNvCxnSpPr>
            <a:stCxn id="5149" idx="6"/>
            <a:endCxn id="55" idx="1"/>
          </p:cNvCxnSpPr>
          <p:nvPr/>
        </p:nvCxnSpPr>
        <p:spPr>
          <a:xfrm flipV="1">
            <a:off x="5599769" y="1101712"/>
            <a:ext cx="1288826" cy="220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ame 60"/>
          <p:cNvSpPr/>
          <p:nvPr/>
        </p:nvSpPr>
        <p:spPr>
          <a:xfrm>
            <a:off x="1404785" y="2729689"/>
            <a:ext cx="838200" cy="6346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4000" y="2870518"/>
            <a:ext cx="533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See Frame</a:t>
            </a:r>
            <a:endParaRPr lang="en-US" sz="1050" dirty="0"/>
          </a:p>
        </p:txBody>
      </p:sp>
      <p:sp>
        <p:nvSpPr>
          <p:cNvPr id="123" name="Frame 122"/>
          <p:cNvSpPr/>
          <p:nvPr/>
        </p:nvSpPr>
        <p:spPr>
          <a:xfrm>
            <a:off x="1451658" y="4909248"/>
            <a:ext cx="838200" cy="6346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24000" y="5029200"/>
            <a:ext cx="698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See Frame</a:t>
            </a:r>
            <a:endParaRPr lang="en-US" sz="1100" dirty="0"/>
          </a:p>
        </p:txBody>
      </p:sp>
      <p:cxnSp>
        <p:nvCxnSpPr>
          <p:cNvPr id="98" name="Straight Connector 97"/>
          <p:cNvCxnSpPr>
            <a:stCxn id="2" idx="5"/>
            <a:endCxn id="61" idx="0"/>
          </p:cNvCxnSpPr>
          <p:nvPr/>
        </p:nvCxnSpPr>
        <p:spPr>
          <a:xfrm>
            <a:off x="1552527" y="2500673"/>
            <a:ext cx="271358" cy="22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50" idx="3"/>
            <a:endCxn id="61" idx="0"/>
          </p:cNvCxnSpPr>
          <p:nvPr/>
        </p:nvCxnSpPr>
        <p:spPr>
          <a:xfrm flipH="1">
            <a:off x="1823885" y="2501526"/>
            <a:ext cx="310377" cy="228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52" idx="5"/>
            <a:endCxn id="123" idx="0"/>
          </p:cNvCxnSpPr>
          <p:nvPr/>
        </p:nvCxnSpPr>
        <p:spPr>
          <a:xfrm>
            <a:off x="1498379" y="4653930"/>
            <a:ext cx="372379" cy="255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53" idx="3"/>
            <a:endCxn id="123" idx="0"/>
          </p:cNvCxnSpPr>
          <p:nvPr/>
        </p:nvCxnSpPr>
        <p:spPr>
          <a:xfrm flipH="1">
            <a:off x="1870758" y="4640757"/>
            <a:ext cx="327442" cy="268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559452" y="855747"/>
            <a:ext cx="1097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identifying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825082" y="87933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creating</a:t>
            </a:r>
            <a:endParaRPr lang="en-US" sz="1400" dirty="0"/>
          </a:p>
        </p:txBody>
      </p:sp>
      <p:sp>
        <p:nvSpPr>
          <p:cNvPr id="142" name="Frame 141"/>
          <p:cNvSpPr/>
          <p:nvPr/>
        </p:nvSpPr>
        <p:spPr>
          <a:xfrm>
            <a:off x="4178735" y="3403918"/>
            <a:ext cx="838200" cy="63468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328181" y="3513510"/>
            <a:ext cx="533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See Frame</a:t>
            </a:r>
            <a:endParaRPr lang="en-US" sz="1050" dirty="0"/>
          </a:p>
        </p:txBody>
      </p:sp>
      <p:cxnSp>
        <p:nvCxnSpPr>
          <p:cNvPr id="115" name="Straight Connector 114"/>
          <p:cNvCxnSpPr>
            <a:stCxn id="8" idx="2"/>
            <a:endCxn id="142" idx="0"/>
          </p:cNvCxnSpPr>
          <p:nvPr/>
        </p:nvCxnSpPr>
        <p:spPr>
          <a:xfrm>
            <a:off x="4594882" y="3022918"/>
            <a:ext cx="2953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6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207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Hays 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Ann Goynes</dc:creator>
  <cp:lastModifiedBy>Jo Ann Goynes</cp:lastModifiedBy>
  <cp:revision>13</cp:revision>
  <dcterms:created xsi:type="dcterms:W3CDTF">2014-10-06T16:21:01Z</dcterms:created>
  <dcterms:modified xsi:type="dcterms:W3CDTF">2014-11-17T00:13:22Z</dcterms:modified>
</cp:coreProperties>
</file>