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F7597-EFA5-49F0-AB0C-938F816736F9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2526C-1268-4F1D-9D2B-B8D6D48B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7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E01A61-F3DA-4F6E-91B8-F42ED2C32E76}" type="slidenum">
              <a:rPr lang="en-US"/>
              <a:pPr/>
              <a:t>1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E01A61-F3DA-4F6E-91B8-F42ED2C32E76}" type="slidenum">
              <a:rPr lang="en-US"/>
              <a:pPr/>
              <a:t>3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F045-2C79-4D57-B93C-3CC82823CD2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7AE7-7DF3-40A8-88BC-85E154BD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2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F045-2C79-4D57-B93C-3CC82823CD2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7AE7-7DF3-40A8-88BC-85E154BD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2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F045-2C79-4D57-B93C-3CC82823CD2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7AE7-7DF3-40A8-88BC-85E154BD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0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F045-2C79-4D57-B93C-3CC82823CD2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7AE7-7DF3-40A8-88BC-85E154BD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0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F045-2C79-4D57-B93C-3CC82823CD2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7AE7-7DF3-40A8-88BC-85E154BD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7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F045-2C79-4D57-B93C-3CC82823CD2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7AE7-7DF3-40A8-88BC-85E154BD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F045-2C79-4D57-B93C-3CC82823CD2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7AE7-7DF3-40A8-88BC-85E154BD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4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F045-2C79-4D57-B93C-3CC82823CD2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7AE7-7DF3-40A8-88BC-85E154BD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6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F045-2C79-4D57-B93C-3CC82823CD2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7AE7-7DF3-40A8-88BC-85E154BD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9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F045-2C79-4D57-B93C-3CC82823CD2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7AE7-7DF3-40A8-88BC-85E154BD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1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F045-2C79-4D57-B93C-3CC82823CD2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7AE7-7DF3-40A8-88BC-85E154BD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0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0F045-2C79-4D57-B93C-3CC82823CD2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77AE7-7DF3-40A8-88BC-85E154BD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95325" y="555625"/>
            <a:ext cx="7629525" cy="511175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dirty="0" smtClean="0"/>
              <a:t>Investigating the different forms of paying for goods and services other than cash</a:t>
            </a:r>
            <a:endParaRPr lang="en-US" sz="1600" dirty="0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3276600" y="152400"/>
            <a:ext cx="2324101" cy="4984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latin typeface="Times" charset="0"/>
              </a:rPr>
              <a:t>Banking Options</a:t>
            </a:r>
            <a:endParaRPr lang="en-US" b="1" dirty="0">
              <a:latin typeface="Times" charset="0"/>
            </a:endParaRP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52400" y="1673431"/>
            <a:ext cx="2057402" cy="1145969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dirty="0" smtClean="0"/>
              <a:t>Not a loan, used as </a:t>
            </a:r>
          </a:p>
          <a:p>
            <a:r>
              <a:rPr lang="en-US" sz="1400" dirty="0" smtClean="0"/>
              <a:t>a form of payment.</a:t>
            </a:r>
          </a:p>
          <a:p>
            <a:r>
              <a:rPr lang="en-US" sz="1400" dirty="0" smtClean="0"/>
              <a:t>money is taken from</a:t>
            </a:r>
          </a:p>
          <a:p>
            <a:r>
              <a:rPr lang="en-US" sz="1400" dirty="0" smtClean="0"/>
              <a:t>a checking account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792163" y="171450"/>
            <a:ext cx="22701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latin typeface="Century Gothic" pitchFamily="34" charset="0"/>
              </a:rPr>
              <a:t>The FRAME Routine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4037013" y="111125"/>
            <a:ext cx="790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/>
              <a:t>Key Topic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5627688" y="528638"/>
            <a:ext cx="798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is about…</a:t>
            </a:r>
          </a:p>
        </p:txBody>
      </p:sp>
      <p:sp>
        <p:nvSpPr>
          <p:cNvPr id="21" name="AutoShape 12"/>
          <p:cNvSpPr>
            <a:spLocks noChangeArrowheads="1"/>
          </p:cNvSpPr>
          <p:nvPr/>
        </p:nvSpPr>
        <p:spPr bwMode="auto">
          <a:xfrm>
            <a:off x="194544" y="1143000"/>
            <a:ext cx="2015258" cy="4572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Checks</a:t>
            </a:r>
            <a:endParaRPr lang="en-US" dirty="0"/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152400" y="6248400"/>
            <a:ext cx="8839200" cy="5334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138827" y="6019800"/>
            <a:ext cx="37473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/>
              <a:t>So What? (What’s important to understand about this?)</a:t>
            </a:r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4550928" y="1143990"/>
            <a:ext cx="2093028" cy="4572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Credit Card</a:t>
            </a:r>
            <a:endParaRPr lang="en-US" dirty="0"/>
          </a:p>
        </p:txBody>
      </p:sp>
      <p:sp>
        <p:nvSpPr>
          <p:cNvPr id="26" name="AutoShape 12"/>
          <p:cNvSpPr>
            <a:spLocks noChangeArrowheads="1"/>
          </p:cNvSpPr>
          <p:nvPr/>
        </p:nvSpPr>
        <p:spPr bwMode="auto">
          <a:xfrm>
            <a:off x="2329621" y="1150917"/>
            <a:ext cx="2015258" cy="4572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Debit Card</a:t>
            </a:r>
            <a:endParaRPr lang="en-US" dirty="0"/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6837343" y="1150917"/>
            <a:ext cx="2015258" cy="4572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Payday Loan</a:t>
            </a:r>
            <a:endParaRPr lang="en-US" dirty="0"/>
          </a:p>
        </p:txBody>
      </p:sp>
      <p:sp>
        <p:nvSpPr>
          <p:cNvPr id="28" name="AutoShape 4"/>
          <p:cNvSpPr>
            <a:spLocks noChangeArrowheads="1"/>
          </p:cNvSpPr>
          <p:nvPr/>
        </p:nvSpPr>
        <p:spPr bwMode="auto">
          <a:xfrm>
            <a:off x="2308549" y="1673431"/>
            <a:ext cx="2057402" cy="1145969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dirty="0" smtClean="0"/>
              <a:t>Not a loan, use as a form</a:t>
            </a:r>
          </a:p>
          <a:p>
            <a:r>
              <a:rPr lang="en-US" sz="1400" smtClean="0"/>
              <a:t>of </a:t>
            </a:r>
            <a:r>
              <a:rPr lang="en-US" sz="1400" dirty="0" smtClean="0"/>
              <a:t>payment.  Money is </a:t>
            </a:r>
          </a:p>
          <a:p>
            <a:r>
              <a:rPr lang="en-US" sz="1400" smtClean="0"/>
              <a:t>taken </a:t>
            </a:r>
            <a:r>
              <a:rPr lang="en-US" sz="1400" dirty="0" smtClean="0"/>
              <a:t>from a checking </a:t>
            </a:r>
          </a:p>
          <a:p>
            <a:r>
              <a:rPr lang="en-US" sz="1400" dirty="0" smtClean="0"/>
              <a:t>account</a:t>
            </a:r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4529856" y="1673431"/>
            <a:ext cx="2114100" cy="1145969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dirty="0" smtClean="0"/>
              <a:t>Is a LOAN, used as a form </a:t>
            </a:r>
          </a:p>
          <a:p>
            <a:r>
              <a:rPr lang="en-US" sz="1400" dirty="0" smtClean="0"/>
              <a:t>of payment.  Money is </a:t>
            </a:r>
          </a:p>
          <a:p>
            <a:r>
              <a:rPr lang="en-US" sz="1400" dirty="0" smtClean="0"/>
              <a:t>paid by the credit card </a:t>
            </a:r>
          </a:p>
          <a:p>
            <a:r>
              <a:rPr lang="en-US" sz="1400" dirty="0" smtClean="0"/>
              <a:t>company and must be </a:t>
            </a:r>
          </a:p>
          <a:p>
            <a:r>
              <a:rPr lang="en-US" sz="1400" dirty="0" smtClean="0"/>
              <a:t>paid by with interest.</a:t>
            </a:r>
            <a:endParaRPr lang="en-US" sz="1400" dirty="0"/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auto">
          <a:xfrm>
            <a:off x="6819900" y="1673431"/>
            <a:ext cx="2057402" cy="1145969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dirty="0"/>
              <a:t>Is a LOAN, used as a form </a:t>
            </a:r>
          </a:p>
          <a:p>
            <a:r>
              <a:rPr lang="en-US" sz="1400" dirty="0"/>
              <a:t>Of payment.  Money is </a:t>
            </a:r>
          </a:p>
          <a:p>
            <a:r>
              <a:rPr lang="en-US" sz="1400" dirty="0" smtClean="0"/>
              <a:t>given to borrower and</a:t>
            </a:r>
          </a:p>
          <a:p>
            <a:r>
              <a:rPr lang="en-US" sz="1400" dirty="0" smtClean="0"/>
              <a:t>must </a:t>
            </a:r>
            <a:r>
              <a:rPr lang="en-US" sz="1400" dirty="0"/>
              <a:t>be </a:t>
            </a:r>
            <a:r>
              <a:rPr lang="en-US" sz="1400" dirty="0" smtClean="0"/>
              <a:t>paid </a:t>
            </a:r>
            <a:r>
              <a:rPr lang="en-US" sz="1400" dirty="0"/>
              <a:t>by with </a:t>
            </a:r>
            <a:endParaRPr lang="en-US" sz="1400" dirty="0" smtClean="0"/>
          </a:p>
          <a:p>
            <a:r>
              <a:rPr lang="en-US" sz="1400" dirty="0" smtClean="0"/>
              <a:t>interest</a:t>
            </a:r>
            <a:r>
              <a:rPr lang="en-US" sz="1400" dirty="0"/>
              <a:t>.</a:t>
            </a:r>
          </a:p>
        </p:txBody>
      </p:sp>
      <p:sp>
        <p:nvSpPr>
          <p:cNvPr id="37" name="AutoShape 4"/>
          <p:cNvSpPr>
            <a:spLocks noChangeArrowheads="1"/>
          </p:cNvSpPr>
          <p:nvPr/>
        </p:nvSpPr>
        <p:spPr bwMode="auto">
          <a:xfrm>
            <a:off x="149713" y="2917371"/>
            <a:ext cx="2057402" cy="990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dirty="0" smtClean="0"/>
              <a:t>Purchases are paid in full</a:t>
            </a:r>
            <a:endParaRPr lang="en-US" sz="1400" dirty="0"/>
          </a:p>
        </p:txBody>
      </p:sp>
      <p:sp>
        <p:nvSpPr>
          <p:cNvPr id="38" name="AutoShape 4"/>
          <p:cNvSpPr>
            <a:spLocks noChangeArrowheads="1"/>
          </p:cNvSpPr>
          <p:nvPr/>
        </p:nvSpPr>
        <p:spPr bwMode="auto">
          <a:xfrm>
            <a:off x="149713" y="4094513"/>
            <a:ext cx="2057402" cy="8584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dirty="0" smtClean="0"/>
              <a:t>Used for daily expenses;</a:t>
            </a:r>
          </a:p>
          <a:p>
            <a:r>
              <a:rPr lang="en-US" sz="1400" dirty="0" smtClean="0"/>
              <a:t>such food, bills, etc.</a:t>
            </a:r>
            <a:endParaRPr lang="en-US" sz="1400" dirty="0"/>
          </a:p>
        </p:txBody>
      </p:sp>
      <p:sp>
        <p:nvSpPr>
          <p:cNvPr id="39" name="AutoShape 4"/>
          <p:cNvSpPr>
            <a:spLocks noChangeArrowheads="1"/>
          </p:cNvSpPr>
          <p:nvPr/>
        </p:nvSpPr>
        <p:spPr bwMode="auto">
          <a:xfrm>
            <a:off x="194544" y="5085113"/>
            <a:ext cx="2057402" cy="9346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dirty="0" smtClean="0"/>
              <a:t>Gives you a record of</a:t>
            </a:r>
          </a:p>
          <a:p>
            <a:r>
              <a:rPr lang="en-US" sz="1400" dirty="0" smtClean="0"/>
              <a:t>the purchase through</a:t>
            </a:r>
          </a:p>
          <a:p>
            <a:r>
              <a:rPr lang="en-US" sz="1400" dirty="0" smtClean="0"/>
              <a:t>your bank</a:t>
            </a:r>
            <a:endParaRPr lang="en-US" sz="1400" dirty="0"/>
          </a:p>
        </p:txBody>
      </p:sp>
      <p:sp>
        <p:nvSpPr>
          <p:cNvPr id="40" name="AutoShape 4"/>
          <p:cNvSpPr>
            <a:spLocks noChangeArrowheads="1"/>
          </p:cNvSpPr>
          <p:nvPr/>
        </p:nvSpPr>
        <p:spPr bwMode="auto">
          <a:xfrm>
            <a:off x="2348339" y="5085113"/>
            <a:ext cx="2057402" cy="9346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dirty="0" smtClean="0"/>
              <a:t>Gives you a record of the</a:t>
            </a:r>
          </a:p>
          <a:p>
            <a:r>
              <a:rPr lang="en-US" sz="1400" dirty="0" smtClean="0"/>
              <a:t>purchase through your </a:t>
            </a:r>
          </a:p>
          <a:p>
            <a:r>
              <a:rPr lang="en-US" sz="1400" dirty="0" smtClean="0"/>
              <a:t>bank</a:t>
            </a:r>
            <a:endParaRPr lang="en-US" sz="1400" dirty="0"/>
          </a:p>
        </p:txBody>
      </p:sp>
      <p:sp>
        <p:nvSpPr>
          <p:cNvPr id="41" name="AutoShape 4"/>
          <p:cNvSpPr>
            <a:spLocks noChangeArrowheads="1"/>
          </p:cNvSpPr>
          <p:nvPr/>
        </p:nvSpPr>
        <p:spPr bwMode="auto">
          <a:xfrm>
            <a:off x="2305377" y="4094513"/>
            <a:ext cx="2057402" cy="8584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dirty="0"/>
              <a:t>Used for daily expenses;</a:t>
            </a:r>
          </a:p>
          <a:p>
            <a:r>
              <a:rPr lang="en-US" sz="1400" dirty="0"/>
              <a:t>such food, bills, etc.</a:t>
            </a:r>
          </a:p>
        </p:txBody>
      </p:sp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6837343" y="2917371"/>
            <a:ext cx="2057402" cy="990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dirty="0" smtClean="0"/>
              <a:t>The loan and the interest</a:t>
            </a:r>
          </a:p>
          <a:p>
            <a:r>
              <a:rPr lang="en-US" sz="1400" dirty="0" smtClean="0"/>
              <a:t>Must be paid back ALL AT </a:t>
            </a:r>
          </a:p>
          <a:p>
            <a:r>
              <a:rPr lang="en-US" sz="1400" dirty="0" smtClean="0"/>
              <a:t>ONCE after a short period </a:t>
            </a:r>
          </a:p>
          <a:p>
            <a:r>
              <a:rPr lang="en-US" sz="1400" dirty="0" smtClean="0"/>
              <a:t>Of time.</a:t>
            </a:r>
            <a:endParaRPr lang="en-US" sz="1400" dirty="0"/>
          </a:p>
        </p:txBody>
      </p:sp>
      <p:sp>
        <p:nvSpPr>
          <p:cNvPr id="43" name="AutoShape 4"/>
          <p:cNvSpPr>
            <a:spLocks noChangeArrowheads="1"/>
          </p:cNvSpPr>
          <p:nvPr/>
        </p:nvSpPr>
        <p:spPr bwMode="auto">
          <a:xfrm>
            <a:off x="2329621" y="2932215"/>
            <a:ext cx="2057402" cy="990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dirty="0" smtClean="0"/>
              <a:t>Purchases are paid in full</a:t>
            </a:r>
            <a:endParaRPr lang="en-US" sz="1400" dirty="0"/>
          </a:p>
        </p:txBody>
      </p:sp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4529856" y="2917371"/>
            <a:ext cx="2114100" cy="990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dirty="0" smtClean="0"/>
              <a:t>Purchases can be paid </a:t>
            </a:r>
          </a:p>
          <a:p>
            <a:r>
              <a:rPr lang="en-US" sz="1400" dirty="0" smtClean="0"/>
              <a:t>Back over time in smaller</a:t>
            </a:r>
          </a:p>
          <a:p>
            <a:r>
              <a:rPr lang="en-US" sz="1400" dirty="0" smtClean="0"/>
              <a:t>Monthly payments along</a:t>
            </a:r>
          </a:p>
          <a:p>
            <a:r>
              <a:rPr lang="en-US" sz="1400" dirty="0" smtClean="0"/>
              <a:t>With the interest.</a:t>
            </a:r>
            <a:endParaRPr lang="en-US" sz="1400" dirty="0"/>
          </a:p>
        </p:txBody>
      </p:sp>
      <p:sp>
        <p:nvSpPr>
          <p:cNvPr id="45" name="AutoShape 4"/>
          <p:cNvSpPr>
            <a:spLocks noChangeArrowheads="1"/>
          </p:cNvSpPr>
          <p:nvPr/>
        </p:nvSpPr>
        <p:spPr bwMode="auto">
          <a:xfrm>
            <a:off x="6849630" y="5085113"/>
            <a:ext cx="2057402" cy="9346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dirty="0" smtClean="0"/>
              <a:t>Does not offer any </a:t>
            </a:r>
          </a:p>
          <a:p>
            <a:r>
              <a:rPr lang="en-US" sz="1400" dirty="0" smtClean="0"/>
              <a:t>benefit of record keeping</a:t>
            </a:r>
            <a:endParaRPr lang="en-US" sz="1400" dirty="0"/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6851568" y="4080164"/>
            <a:ext cx="2057402" cy="872836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dirty="0" smtClean="0"/>
              <a:t>Used for emergency </a:t>
            </a:r>
          </a:p>
          <a:p>
            <a:r>
              <a:rPr lang="en-US" sz="1400" dirty="0" smtClean="0"/>
              <a:t>expenses but are not a </a:t>
            </a:r>
          </a:p>
          <a:p>
            <a:r>
              <a:rPr lang="en-US" sz="1400" dirty="0" smtClean="0"/>
              <a:t>financially responsible </a:t>
            </a:r>
          </a:p>
          <a:p>
            <a:r>
              <a:rPr lang="en-US" sz="1400" dirty="0" smtClean="0"/>
              <a:t>option</a:t>
            </a:r>
            <a:endParaRPr lang="en-US" sz="1400" dirty="0"/>
          </a:p>
        </p:txBody>
      </p:sp>
      <p:sp>
        <p:nvSpPr>
          <p:cNvPr id="47" name="AutoShape 4"/>
          <p:cNvSpPr>
            <a:spLocks noChangeArrowheads="1"/>
          </p:cNvSpPr>
          <p:nvPr/>
        </p:nvSpPr>
        <p:spPr bwMode="auto">
          <a:xfrm>
            <a:off x="4586554" y="5085113"/>
            <a:ext cx="2057402" cy="9346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dirty="0" smtClean="0"/>
              <a:t>Protects you against </a:t>
            </a:r>
          </a:p>
          <a:p>
            <a:r>
              <a:rPr lang="en-US" sz="1400" dirty="0" smtClean="0"/>
              <a:t>fraudulent charges, gives </a:t>
            </a:r>
          </a:p>
          <a:p>
            <a:r>
              <a:rPr lang="en-US" sz="1400" dirty="0" smtClean="0"/>
              <a:t>you  a record through</a:t>
            </a:r>
          </a:p>
          <a:p>
            <a:r>
              <a:rPr lang="en-US" sz="1400" dirty="0" smtClean="0"/>
              <a:t>the credit card company</a:t>
            </a:r>
            <a:endParaRPr lang="en-US" sz="1400" dirty="0"/>
          </a:p>
        </p:txBody>
      </p:sp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4572000" y="4094513"/>
            <a:ext cx="2071956" cy="8584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dirty="0" smtClean="0"/>
              <a:t>Used for emergency </a:t>
            </a:r>
          </a:p>
          <a:p>
            <a:r>
              <a:rPr lang="en-US" sz="1400" dirty="0" smtClean="0"/>
              <a:t>expenses and sometimes</a:t>
            </a:r>
          </a:p>
          <a:p>
            <a:r>
              <a:rPr lang="en-US" sz="1400" dirty="0" smtClean="0"/>
              <a:t>large purchases.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8060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animBg="1"/>
      <p:bldP spid="23556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52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Practice: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35814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100" y="53954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10100" y="535587"/>
            <a:ext cx="0" cy="6322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2400" y="7620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54138" y="60642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960" y="370273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54138" y="367520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1794" y="902525"/>
            <a:ext cx="3831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Checks: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33835" y="606424"/>
            <a:ext cx="126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Debit Card: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" y="3967594"/>
            <a:ext cx="3848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Credit Card:  Paul wants to buy the latest basketball shoes but does not have $200 to buy them.  He buys the shoes using his credit card which has a compound interest rate of 23%.  If Paul takes a year to pay off his credit card how much interest will he pay on the shoes?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904097" y="3859873"/>
            <a:ext cx="416370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Payday Loan</a:t>
            </a:r>
            <a:r>
              <a:rPr lang="en-US" sz="1400" dirty="0" smtClean="0"/>
              <a:t>:  Justin’s </a:t>
            </a:r>
            <a:r>
              <a:rPr lang="en-US" sz="1400" dirty="0"/>
              <a:t>car broke down. The repair costs are </a:t>
            </a:r>
            <a:r>
              <a:rPr lang="en-US" sz="1400" dirty="0" smtClean="0"/>
              <a:t>$500</a:t>
            </a:r>
            <a:r>
              <a:rPr lang="en-US" sz="1400" dirty="0"/>
              <a:t>. Because he does not have any money</a:t>
            </a:r>
          </a:p>
          <a:p>
            <a:r>
              <a:rPr lang="en-US" sz="1400" dirty="0"/>
              <a:t>saved, he will have to get a “payday loan” for the car repair. He researched 7-day </a:t>
            </a:r>
            <a:r>
              <a:rPr lang="en-US" sz="1400" dirty="0" smtClean="0"/>
              <a:t>payday loans </a:t>
            </a:r>
            <a:r>
              <a:rPr lang="en-US" sz="1400" dirty="0"/>
              <a:t>and found that he will owe </a:t>
            </a:r>
            <a:r>
              <a:rPr lang="en-US" sz="1400" dirty="0" smtClean="0"/>
              <a:t>$7.50 </a:t>
            </a:r>
            <a:r>
              <a:rPr lang="en-US" sz="1400" dirty="0"/>
              <a:t>for every $100 he borrows, plus the money </a:t>
            </a:r>
            <a:r>
              <a:rPr lang="en-US" sz="1400" dirty="0" smtClean="0"/>
              <a:t>he borrows</a:t>
            </a:r>
            <a:r>
              <a:rPr lang="en-US" sz="1400" dirty="0"/>
              <a:t>. How much will Frankie have to pay back, if he takes the 7-day payday loan?</a:t>
            </a:r>
          </a:p>
        </p:txBody>
      </p:sp>
      <p:pic>
        <p:nvPicPr>
          <p:cNvPr id="1026" name="Picture 2" descr="C:\Users\goynesj\Downloads\credit card qr co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474732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442852" y="6454945"/>
            <a:ext cx="3167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You can also use a credit card calculator</a:t>
            </a:r>
            <a:endParaRPr lang="en-US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286496"/>
            <a:ext cx="41910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948" y="762000"/>
            <a:ext cx="3078956" cy="1929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95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95325" y="555625"/>
            <a:ext cx="7629525" cy="511175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3276600" y="152400"/>
            <a:ext cx="2324101" cy="4984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>
              <a:latin typeface="Times" charset="0"/>
            </a:endParaRP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52400" y="1673431"/>
            <a:ext cx="2057402" cy="1145969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 smtClean="0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792163" y="171450"/>
            <a:ext cx="22701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latin typeface="Century Gothic" pitchFamily="34" charset="0"/>
              </a:rPr>
              <a:t>The FRAME Routine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4037013" y="111125"/>
            <a:ext cx="790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/>
              <a:t>Key Topic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5627688" y="528638"/>
            <a:ext cx="798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is about…</a:t>
            </a:r>
          </a:p>
        </p:txBody>
      </p:sp>
      <p:sp>
        <p:nvSpPr>
          <p:cNvPr id="21" name="AutoShape 12"/>
          <p:cNvSpPr>
            <a:spLocks noChangeArrowheads="1"/>
          </p:cNvSpPr>
          <p:nvPr/>
        </p:nvSpPr>
        <p:spPr bwMode="auto">
          <a:xfrm>
            <a:off x="194544" y="1143000"/>
            <a:ext cx="2015258" cy="4572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152400" y="6248400"/>
            <a:ext cx="8839200" cy="5334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138827" y="6019800"/>
            <a:ext cx="37473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/>
              <a:t>So What? (What’s important to understand about this?)</a:t>
            </a:r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4550928" y="1143990"/>
            <a:ext cx="2093028" cy="4572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6" name="AutoShape 12"/>
          <p:cNvSpPr>
            <a:spLocks noChangeArrowheads="1"/>
          </p:cNvSpPr>
          <p:nvPr/>
        </p:nvSpPr>
        <p:spPr bwMode="auto">
          <a:xfrm>
            <a:off x="2329621" y="1150917"/>
            <a:ext cx="2015258" cy="4572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6837343" y="1150917"/>
            <a:ext cx="2015258" cy="4572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8" name="AutoShape 4"/>
          <p:cNvSpPr>
            <a:spLocks noChangeArrowheads="1"/>
          </p:cNvSpPr>
          <p:nvPr/>
        </p:nvSpPr>
        <p:spPr bwMode="auto">
          <a:xfrm>
            <a:off x="2308549" y="1673431"/>
            <a:ext cx="2057402" cy="1145969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 smtClean="0"/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4529856" y="1673431"/>
            <a:ext cx="2114100" cy="1145969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/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auto">
          <a:xfrm>
            <a:off x="6819900" y="1673431"/>
            <a:ext cx="2057402" cy="1145969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/>
          </a:p>
        </p:txBody>
      </p:sp>
      <p:sp>
        <p:nvSpPr>
          <p:cNvPr id="37" name="AutoShape 4"/>
          <p:cNvSpPr>
            <a:spLocks noChangeArrowheads="1"/>
          </p:cNvSpPr>
          <p:nvPr/>
        </p:nvSpPr>
        <p:spPr bwMode="auto">
          <a:xfrm>
            <a:off x="149713" y="2917371"/>
            <a:ext cx="2057402" cy="990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/>
          </a:p>
        </p:txBody>
      </p:sp>
      <p:sp>
        <p:nvSpPr>
          <p:cNvPr id="38" name="AutoShape 4"/>
          <p:cNvSpPr>
            <a:spLocks noChangeArrowheads="1"/>
          </p:cNvSpPr>
          <p:nvPr/>
        </p:nvSpPr>
        <p:spPr bwMode="auto">
          <a:xfrm>
            <a:off x="149713" y="4094513"/>
            <a:ext cx="2057402" cy="8584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/>
          </a:p>
        </p:txBody>
      </p:sp>
      <p:sp>
        <p:nvSpPr>
          <p:cNvPr id="39" name="AutoShape 4"/>
          <p:cNvSpPr>
            <a:spLocks noChangeArrowheads="1"/>
          </p:cNvSpPr>
          <p:nvPr/>
        </p:nvSpPr>
        <p:spPr bwMode="auto">
          <a:xfrm>
            <a:off x="194544" y="5085113"/>
            <a:ext cx="2057402" cy="9346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/>
          </a:p>
        </p:txBody>
      </p:sp>
      <p:sp>
        <p:nvSpPr>
          <p:cNvPr id="40" name="AutoShape 4"/>
          <p:cNvSpPr>
            <a:spLocks noChangeArrowheads="1"/>
          </p:cNvSpPr>
          <p:nvPr/>
        </p:nvSpPr>
        <p:spPr bwMode="auto">
          <a:xfrm>
            <a:off x="2348339" y="5085113"/>
            <a:ext cx="2057402" cy="9346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/>
          </a:p>
        </p:txBody>
      </p:sp>
      <p:sp>
        <p:nvSpPr>
          <p:cNvPr id="41" name="AutoShape 4"/>
          <p:cNvSpPr>
            <a:spLocks noChangeArrowheads="1"/>
          </p:cNvSpPr>
          <p:nvPr/>
        </p:nvSpPr>
        <p:spPr bwMode="auto">
          <a:xfrm>
            <a:off x="2305377" y="4094513"/>
            <a:ext cx="2057402" cy="8584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/>
          </a:p>
        </p:txBody>
      </p:sp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6837343" y="2917371"/>
            <a:ext cx="2057402" cy="990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/>
          </a:p>
        </p:txBody>
      </p:sp>
      <p:sp>
        <p:nvSpPr>
          <p:cNvPr id="43" name="AutoShape 4"/>
          <p:cNvSpPr>
            <a:spLocks noChangeArrowheads="1"/>
          </p:cNvSpPr>
          <p:nvPr/>
        </p:nvSpPr>
        <p:spPr bwMode="auto">
          <a:xfrm>
            <a:off x="2329621" y="2932215"/>
            <a:ext cx="2057402" cy="990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/>
          </a:p>
        </p:txBody>
      </p:sp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4529856" y="2917371"/>
            <a:ext cx="2114100" cy="990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/>
          </a:p>
        </p:txBody>
      </p:sp>
      <p:sp>
        <p:nvSpPr>
          <p:cNvPr id="45" name="AutoShape 4"/>
          <p:cNvSpPr>
            <a:spLocks noChangeArrowheads="1"/>
          </p:cNvSpPr>
          <p:nvPr/>
        </p:nvSpPr>
        <p:spPr bwMode="auto">
          <a:xfrm>
            <a:off x="6849630" y="5085113"/>
            <a:ext cx="2057402" cy="9346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/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6851568" y="4080164"/>
            <a:ext cx="2057402" cy="872836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/>
          </a:p>
        </p:txBody>
      </p:sp>
      <p:sp>
        <p:nvSpPr>
          <p:cNvPr id="47" name="AutoShape 4"/>
          <p:cNvSpPr>
            <a:spLocks noChangeArrowheads="1"/>
          </p:cNvSpPr>
          <p:nvPr/>
        </p:nvSpPr>
        <p:spPr bwMode="auto">
          <a:xfrm>
            <a:off x="4586554" y="5085113"/>
            <a:ext cx="2057402" cy="9346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/>
          </a:p>
        </p:txBody>
      </p:sp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4572000" y="4094513"/>
            <a:ext cx="2071956" cy="8584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8130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animBg="1"/>
      <p:bldP spid="23556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445</Words>
  <Application>Microsoft Office PowerPoint</Application>
  <PresentationFormat>On-screen Show (4:3)</PresentationFormat>
  <Paragraphs>78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Hays 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smstech</dc:creator>
  <cp:lastModifiedBy>Jo Ann Goynes</cp:lastModifiedBy>
  <cp:revision>34</cp:revision>
  <dcterms:created xsi:type="dcterms:W3CDTF">2014-09-29T15:08:28Z</dcterms:created>
  <dcterms:modified xsi:type="dcterms:W3CDTF">2015-05-13T12:17:26Z</dcterms:modified>
</cp:coreProperties>
</file>